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7.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8.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9.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diagrams/data10.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diagrams/data11.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diagrams/data12.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diagrams/data13.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diagrams/data14.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diagrams/data2.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61"/>
  </p:notesMasterIdLst>
  <p:sldIdLst>
    <p:sldId id="256" r:id="rId2"/>
    <p:sldId id="257" r:id="rId3"/>
    <p:sldId id="258" r:id="rId4"/>
    <p:sldId id="269" r:id="rId5"/>
    <p:sldId id="261" r:id="rId6"/>
    <p:sldId id="292" r:id="rId7"/>
    <p:sldId id="264" r:id="rId8"/>
    <p:sldId id="263" r:id="rId9"/>
    <p:sldId id="294" r:id="rId10"/>
    <p:sldId id="295" r:id="rId11"/>
    <p:sldId id="265" r:id="rId12"/>
    <p:sldId id="266" r:id="rId13"/>
    <p:sldId id="267" r:id="rId14"/>
    <p:sldId id="268" r:id="rId15"/>
    <p:sldId id="270" r:id="rId16"/>
    <p:sldId id="271" r:id="rId17"/>
    <p:sldId id="305" r:id="rId18"/>
    <p:sldId id="272" r:id="rId19"/>
    <p:sldId id="273" r:id="rId20"/>
    <p:sldId id="274" r:id="rId21"/>
    <p:sldId id="275" r:id="rId22"/>
    <p:sldId id="278" r:id="rId23"/>
    <p:sldId id="279" r:id="rId24"/>
    <p:sldId id="280" r:id="rId25"/>
    <p:sldId id="296" r:id="rId26"/>
    <p:sldId id="281" r:id="rId27"/>
    <p:sldId id="282" r:id="rId28"/>
    <p:sldId id="283" r:id="rId29"/>
    <p:sldId id="284" r:id="rId30"/>
    <p:sldId id="286" r:id="rId31"/>
    <p:sldId id="297" r:id="rId32"/>
    <p:sldId id="287" r:id="rId33"/>
    <p:sldId id="288" r:id="rId34"/>
    <p:sldId id="289" r:id="rId35"/>
    <p:sldId id="290" r:id="rId36"/>
    <p:sldId id="291" r:id="rId37"/>
    <p:sldId id="298" r:id="rId38"/>
    <p:sldId id="299" r:id="rId39"/>
    <p:sldId id="300" r:id="rId40"/>
    <p:sldId id="301" r:id="rId41"/>
    <p:sldId id="303" r:id="rId42"/>
    <p:sldId id="304" r:id="rId43"/>
    <p:sldId id="306" r:id="rId44"/>
    <p:sldId id="307" r:id="rId45"/>
    <p:sldId id="308" r:id="rId46"/>
    <p:sldId id="309" r:id="rId47"/>
    <p:sldId id="310" r:id="rId48"/>
    <p:sldId id="311" r:id="rId49"/>
    <p:sldId id="312" r:id="rId50"/>
    <p:sldId id="314" r:id="rId51"/>
    <p:sldId id="315" r:id="rId52"/>
    <p:sldId id="313" r:id="rId53"/>
    <p:sldId id="316" r:id="rId54"/>
    <p:sldId id="317" r:id="rId55"/>
    <p:sldId id="318" r:id="rId56"/>
    <p:sldId id="319" r:id="rId57"/>
    <p:sldId id="320" r:id="rId58"/>
    <p:sldId id="321" r:id="rId59"/>
    <p:sldId id="322" r:id="rId60"/>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80000"/>
  </p:normalViewPr>
  <p:slideViewPr>
    <p:cSldViewPr snapToGrid="0" snapToObjects="1">
      <p:cViewPr varScale="1">
        <p:scale>
          <a:sx n="72" d="100"/>
          <a:sy n="72" d="100"/>
        </p:scale>
        <p:origin x="1584" y="192"/>
      </p:cViewPr>
      <p:guideLst/>
    </p:cSldViewPr>
  </p:slideViewPr>
  <p:notesTextViewPr>
    <p:cViewPr>
      <p:scale>
        <a:sx n="100" d="100"/>
        <a:sy n="100" d="100"/>
      </p:scale>
      <p:origin x="0" y="0"/>
    </p:cViewPr>
  </p:notesTextViewPr>
  <p:sorterViewPr>
    <p:cViewPr>
      <p:scale>
        <a:sx n="80" d="100"/>
        <a:sy n="80" d="100"/>
      </p:scale>
      <p:origin x="0" y="0"/>
    </p:cViewPr>
  </p:sorterViewPr>
  <p:notesViewPr>
    <p:cSldViewPr snapToGrid="0" snapToObjects="1">
      <p:cViewPr varScale="1">
        <p:scale>
          <a:sx n="69" d="100"/>
          <a:sy n="69" d="100"/>
        </p:scale>
        <p:origin x="3648" y="208"/>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_rels/data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image" Target="../media/image2.jpeg"/><Relationship Id="rId4" Type="http://schemas.openxmlformats.org/officeDocument/2006/relationships/hyperlink" Target="https://picpedia.org/highway-signs/f/future.html" TargetMode="External"/></Relationships>
</file>

<file path=ppt/diagrams/_rels/data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image" Target="../media/image5.png"/><Relationship Id="rId5" Type="http://schemas.openxmlformats.org/officeDocument/2006/relationships/hyperlink" Target="https://picpedia.org/highway-signs/f/future.html" TargetMode="External"/><Relationship Id="rId4" Type="http://schemas.openxmlformats.org/officeDocument/2006/relationships/image" Target="../media/image4.jpg"/></Relationships>
</file>

<file path=ppt/diagrams/_rels/data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ata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svg"/><Relationship Id="rId1" Type="http://schemas.openxmlformats.org/officeDocument/2006/relationships/image" Target="../media/image10.png"/></Relationships>
</file>

<file path=ppt/diagrams/_rels/data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4" Type="http://schemas.openxmlformats.org/officeDocument/2006/relationships/image" Target="../media/image1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image" Target="../media/image2.jpeg"/><Relationship Id="rId4" Type="http://schemas.openxmlformats.org/officeDocument/2006/relationships/hyperlink" Target="https://picpedia.org/highway-signs/f/future.html" TargetMode="External"/></Relationships>
</file>

<file path=ppt/diagrams/_rels/drawing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svg"/><Relationship Id="rId1" Type="http://schemas.openxmlformats.org/officeDocument/2006/relationships/image" Target="../media/image10.png"/></Relationships>
</file>

<file path=ppt/diagrams/_rels/drawing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4C1464-BEDF-4BF9-A65D-048F18BD426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610C9AF2-8AAA-40F2-BD7B-533B9DABE7D9}">
      <dgm:prSet/>
      <dgm:spPr/>
      <dgm:t>
        <a:bodyPr/>
        <a:lstStyle/>
        <a:p>
          <a:r>
            <a:rPr lang="nl-NL" dirty="0"/>
            <a:t>Uitnodiging van IPB om over inhoud van brochure in gesprek te gaan</a:t>
          </a:r>
          <a:endParaRPr lang="en-US" dirty="0"/>
        </a:p>
      </dgm:t>
    </dgm:pt>
    <dgm:pt modelId="{525DFB3A-3458-4202-ACAB-BD7324027B2C}" type="parTrans" cxnId="{F0193E6E-B460-4A61-BC29-16E060C04B27}">
      <dgm:prSet/>
      <dgm:spPr/>
      <dgm:t>
        <a:bodyPr/>
        <a:lstStyle/>
        <a:p>
          <a:endParaRPr lang="en-US"/>
        </a:p>
      </dgm:t>
    </dgm:pt>
    <dgm:pt modelId="{A8AA2DED-A65A-4195-B8FB-F217D5C1C194}" type="sibTrans" cxnId="{F0193E6E-B460-4A61-BC29-16E060C04B27}">
      <dgm:prSet/>
      <dgm:spPr/>
      <dgm:t>
        <a:bodyPr/>
        <a:lstStyle/>
        <a:p>
          <a:endParaRPr lang="en-US"/>
        </a:p>
      </dgm:t>
    </dgm:pt>
    <dgm:pt modelId="{708AEFC4-1E7E-4C2A-83CA-CA50AA0DF353}">
      <dgm:prSet/>
      <dgm:spPr/>
      <dgm:t>
        <a:bodyPr/>
        <a:lstStyle/>
        <a:p>
          <a:r>
            <a:rPr lang="nl-NL"/>
            <a:t>Motor van ons engagement: gedeeld verlangen naar een levende geloofsgemeenschap</a:t>
          </a:r>
          <a:endParaRPr lang="en-US"/>
        </a:p>
      </dgm:t>
    </dgm:pt>
    <dgm:pt modelId="{D3EDAC11-5639-40D7-A977-2515C403DFAA}" type="parTrans" cxnId="{5C9A21EC-658D-4BA4-8DB6-A3DEB2F9AEBA}">
      <dgm:prSet/>
      <dgm:spPr/>
      <dgm:t>
        <a:bodyPr/>
        <a:lstStyle/>
        <a:p>
          <a:endParaRPr lang="en-US"/>
        </a:p>
      </dgm:t>
    </dgm:pt>
    <dgm:pt modelId="{6926E5E4-A266-4D68-AE1B-580B9BEB5D30}" type="sibTrans" cxnId="{5C9A21EC-658D-4BA4-8DB6-A3DEB2F9AEBA}">
      <dgm:prSet/>
      <dgm:spPr/>
      <dgm:t>
        <a:bodyPr/>
        <a:lstStyle/>
        <a:p>
          <a:endParaRPr lang="en-US"/>
        </a:p>
      </dgm:t>
    </dgm:pt>
    <mc:AlternateContent xmlns:mc="http://schemas.openxmlformats.org/markup-compatibility/2006" xmlns:a14="http://schemas.microsoft.com/office/drawing/2010/main">
      <mc:Choice Requires="a14">
        <dgm:pt modelId="{9B2261BC-BCBA-4A0A-8775-1B2A48272A23}">
          <dgm:prSet/>
          <dgm:spPr/>
          <dgm:t>
            <a:bodyPr/>
            <a:lstStyle/>
            <a:p>
              <a:r>
                <a:rPr lang="nl-NL" dirty="0"/>
                <a:t>Bedoeling: hulp bij zoektocht naar nieuwe wegen om toekomst mogelijk te maken </a:t>
              </a:r>
              <a14:m>
                <m:oMath xmlns:m="http://schemas.openxmlformats.org/officeDocument/2006/math">
                  <m:r>
                    <a:rPr lang="nl-NL" i="1" smtClean="0">
                      <a:latin typeface="Cambria Math" panose="02040503050406030204" pitchFamily="18" charset="0"/>
                      <a:ea typeface="Cambria Math" panose="02040503050406030204" pitchFamily="18" charset="0"/>
                    </a:rPr>
                    <m:t>→</m:t>
                  </m:r>
                </m:oMath>
              </a14:m>
              <a:r>
                <a:rPr lang="nl-NL" dirty="0"/>
                <a:t> 7 ontwerpmodules voor een toekomstbestendige parochie</a:t>
              </a:r>
              <a:endParaRPr lang="en-US" dirty="0"/>
            </a:p>
          </dgm:t>
        </dgm:pt>
      </mc:Choice>
      <mc:Fallback xmlns="">
        <dgm:pt modelId="{9B2261BC-BCBA-4A0A-8775-1B2A48272A23}">
          <dgm:prSet/>
          <dgm:spPr/>
          <dgm:t>
            <a:bodyPr/>
            <a:lstStyle/>
            <a:p>
              <a:r>
                <a:rPr lang="nl-NL" dirty="0"/>
                <a:t>Bedoeling: hulp bij zoektocht naar nieuwe wegen om toekomst mogelijk te maken </a:t>
              </a:r>
              <a:r>
                <a:rPr lang="nl-NL" i="0">
                  <a:latin typeface="Cambria Math" panose="02040503050406030204" pitchFamily="18" charset="0"/>
                  <a:ea typeface="Cambria Math" panose="02040503050406030204" pitchFamily="18" charset="0"/>
                </a:rPr>
                <a:t>→</a:t>
              </a:r>
              <a:r>
                <a:rPr lang="nl-NL" dirty="0"/>
                <a:t> 7 ontwerpmodules voor een toekomstbestendige parochie</a:t>
              </a:r>
              <a:endParaRPr lang="en-US" dirty="0"/>
            </a:p>
          </dgm:t>
        </dgm:pt>
      </mc:Fallback>
    </mc:AlternateContent>
    <dgm:pt modelId="{EFCCF3ED-D1CB-4B16-94C8-0977B463D81E}" type="parTrans" cxnId="{69C0C6E0-626D-4751-94F7-7E6152C88EE8}">
      <dgm:prSet/>
      <dgm:spPr/>
      <dgm:t>
        <a:bodyPr/>
        <a:lstStyle/>
        <a:p>
          <a:endParaRPr lang="en-US"/>
        </a:p>
      </dgm:t>
    </dgm:pt>
    <dgm:pt modelId="{23844D5B-647B-4651-99B7-5E5D6DB7C8BF}" type="sibTrans" cxnId="{69C0C6E0-626D-4751-94F7-7E6152C88EE8}">
      <dgm:prSet/>
      <dgm:spPr/>
      <dgm:t>
        <a:bodyPr/>
        <a:lstStyle/>
        <a:p>
          <a:endParaRPr lang="en-US"/>
        </a:p>
      </dgm:t>
    </dgm:pt>
    <dgm:pt modelId="{7BE8CC6F-DBD1-4F05-8980-593105A4F60F}" type="pres">
      <dgm:prSet presAssocID="{2E4C1464-BEDF-4BF9-A65D-048F18BD4261}" presName="root" presStyleCnt="0">
        <dgm:presLayoutVars>
          <dgm:dir/>
          <dgm:resizeHandles val="exact"/>
        </dgm:presLayoutVars>
      </dgm:prSet>
      <dgm:spPr/>
    </dgm:pt>
    <dgm:pt modelId="{3A843F33-C7D3-4A85-B990-D24BD0E90CB4}" type="pres">
      <dgm:prSet presAssocID="{610C9AF2-8AAA-40F2-BD7B-533B9DABE7D9}" presName="compNode" presStyleCnt="0"/>
      <dgm:spPr/>
    </dgm:pt>
    <dgm:pt modelId="{29D67950-38D9-47BD-9E09-EF5B2970153E}" type="pres">
      <dgm:prSet presAssocID="{610C9AF2-8AAA-40F2-BD7B-533B9DABE7D9}" presName="bgRect" presStyleLbl="bgShp" presStyleIdx="0" presStyleCnt="3"/>
      <dgm:spPr/>
    </dgm:pt>
    <dgm:pt modelId="{94B9933C-BB46-4B81-92FA-D18F44BF1736}" type="pres">
      <dgm:prSet presAssocID="{610C9AF2-8AAA-40F2-BD7B-533B9DABE7D9}" presName="iconRect" presStyleLbl="node1" presStyleIdx="0" presStyleCnt="3"/>
      <dgm:spPr>
        <a:blipFill>
          <a:blip xmlns:r="http://schemas.openxmlformats.org/officeDocument/2006/relationships" r:embed="rId1"/>
          <a:srcRect/>
          <a:stretch>
            <a:fillRect l="-8000" r="-8000"/>
          </a:stretch>
        </a:blipFill>
        <a:ln>
          <a:noFill/>
        </a:ln>
      </dgm:spPr>
    </dgm:pt>
    <dgm:pt modelId="{067D83EF-45E5-47E9-AA4B-F528C637A7C3}" type="pres">
      <dgm:prSet presAssocID="{610C9AF2-8AAA-40F2-BD7B-533B9DABE7D9}" presName="spaceRect" presStyleCnt="0"/>
      <dgm:spPr/>
    </dgm:pt>
    <dgm:pt modelId="{8EF78EBC-5309-4F23-BE89-61C8E2CA44ED}" type="pres">
      <dgm:prSet presAssocID="{610C9AF2-8AAA-40F2-BD7B-533B9DABE7D9}" presName="parTx" presStyleLbl="revTx" presStyleIdx="0" presStyleCnt="3">
        <dgm:presLayoutVars>
          <dgm:chMax val="0"/>
          <dgm:chPref val="0"/>
        </dgm:presLayoutVars>
      </dgm:prSet>
      <dgm:spPr/>
    </dgm:pt>
    <dgm:pt modelId="{9F4509F9-9A02-44DB-B8A0-0B93A1E55FF2}" type="pres">
      <dgm:prSet presAssocID="{A8AA2DED-A65A-4195-B8FB-F217D5C1C194}" presName="sibTrans" presStyleCnt="0"/>
      <dgm:spPr/>
    </dgm:pt>
    <dgm:pt modelId="{B37A7D14-0CFF-416C-86E2-1FE38A9EE326}" type="pres">
      <dgm:prSet presAssocID="{708AEFC4-1E7E-4C2A-83CA-CA50AA0DF353}" presName="compNode" presStyleCnt="0"/>
      <dgm:spPr/>
    </dgm:pt>
    <dgm:pt modelId="{9558126A-5763-4038-9447-6CD8755BDE0E}" type="pres">
      <dgm:prSet presAssocID="{708AEFC4-1E7E-4C2A-83CA-CA50AA0DF353}" presName="bgRect" presStyleLbl="bgShp" presStyleIdx="1" presStyleCnt="3"/>
      <dgm:spPr/>
    </dgm:pt>
    <dgm:pt modelId="{2C9F3EB0-14E0-43D3-8155-9E162FA94603}" type="pres">
      <dgm:prSet presAssocID="{708AEFC4-1E7E-4C2A-83CA-CA50AA0DF353}" presName="iconRect" presStyleLbl="node1" presStyleIdx="1" presStyleCnt="3"/>
      <dgm:spPr>
        <a:blipFill>
          <a:blip xmlns:r="http://schemas.openxmlformats.org/officeDocument/2006/relationships" r:embed="rId2"/>
          <a:srcRect/>
          <a:stretch>
            <a:fillRect l="-17000" r="-17000"/>
          </a:stretch>
        </a:blipFill>
        <a:ln>
          <a:noFill/>
        </a:ln>
      </dgm:spPr>
    </dgm:pt>
    <dgm:pt modelId="{93DC2CE5-477E-443E-9267-46143DB82CB8}" type="pres">
      <dgm:prSet presAssocID="{708AEFC4-1E7E-4C2A-83CA-CA50AA0DF353}" presName="spaceRect" presStyleCnt="0"/>
      <dgm:spPr/>
    </dgm:pt>
    <dgm:pt modelId="{906D5368-8777-4E38-A46F-D7D885F80C92}" type="pres">
      <dgm:prSet presAssocID="{708AEFC4-1E7E-4C2A-83CA-CA50AA0DF353}" presName="parTx" presStyleLbl="revTx" presStyleIdx="1" presStyleCnt="3">
        <dgm:presLayoutVars>
          <dgm:chMax val="0"/>
          <dgm:chPref val="0"/>
        </dgm:presLayoutVars>
      </dgm:prSet>
      <dgm:spPr/>
    </dgm:pt>
    <dgm:pt modelId="{E7D82ED7-3364-46CC-98D0-846309948620}" type="pres">
      <dgm:prSet presAssocID="{6926E5E4-A266-4D68-AE1B-580B9BEB5D30}" presName="sibTrans" presStyleCnt="0"/>
      <dgm:spPr/>
    </dgm:pt>
    <dgm:pt modelId="{96F42B7F-66DC-4E44-8F36-344BDFDCF145}" type="pres">
      <dgm:prSet presAssocID="{9B2261BC-BCBA-4A0A-8775-1B2A48272A23}" presName="compNode" presStyleCnt="0"/>
      <dgm:spPr/>
    </dgm:pt>
    <dgm:pt modelId="{E3D22540-4D48-4943-A816-85A69D39FA46}" type="pres">
      <dgm:prSet presAssocID="{9B2261BC-BCBA-4A0A-8775-1B2A48272A23}" presName="bgRect" presStyleLbl="bgShp" presStyleIdx="2" presStyleCnt="3"/>
      <dgm:spPr/>
    </dgm:pt>
    <dgm:pt modelId="{3D6BFC74-09D7-4E63-8A88-41DA1061479C}" type="pres">
      <dgm:prSet presAssocID="{9B2261BC-BCBA-4A0A-8775-1B2A48272A23}" presName="iconRect" presStyleLbl="node1" presStyleIdx="2" presStyleCnt="3"/>
      <dgm:spPr>
        <a:blipFill>
          <a:blip xmlns:r="http://schemas.openxmlformats.org/officeDocument/2006/relationships"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a:fillRect l="-25000" r="-25000"/>
          </a:stretch>
        </a:blipFill>
        <a:ln>
          <a:noFill/>
        </a:ln>
      </dgm:spPr>
    </dgm:pt>
    <dgm:pt modelId="{379AEB19-65B3-4E1B-B9DB-D915D5EC5505}" type="pres">
      <dgm:prSet presAssocID="{9B2261BC-BCBA-4A0A-8775-1B2A48272A23}" presName="spaceRect" presStyleCnt="0"/>
      <dgm:spPr/>
    </dgm:pt>
    <dgm:pt modelId="{8A43E585-E458-41E9-9152-4AD6C4294D52}" type="pres">
      <dgm:prSet presAssocID="{9B2261BC-BCBA-4A0A-8775-1B2A48272A23}" presName="parTx" presStyleLbl="revTx" presStyleIdx="2" presStyleCnt="3">
        <dgm:presLayoutVars>
          <dgm:chMax val="0"/>
          <dgm:chPref val="0"/>
        </dgm:presLayoutVars>
      </dgm:prSet>
      <dgm:spPr/>
    </dgm:pt>
  </dgm:ptLst>
  <dgm:cxnLst>
    <dgm:cxn modelId="{A7702054-73F0-4C06-A434-8EB6D2DD1BC9}" type="presOf" srcId="{610C9AF2-8AAA-40F2-BD7B-533B9DABE7D9}" destId="{8EF78EBC-5309-4F23-BE89-61C8E2CA44ED}" srcOrd="0" destOrd="0" presId="urn:microsoft.com/office/officeart/2018/2/layout/IconVerticalSolidList"/>
    <dgm:cxn modelId="{F0193E6E-B460-4A61-BC29-16E060C04B27}" srcId="{2E4C1464-BEDF-4BF9-A65D-048F18BD4261}" destId="{610C9AF2-8AAA-40F2-BD7B-533B9DABE7D9}" srcOrd="0" destOrd="0" parTransId="{525DFB3A-3458-4202-ACAB-BD7324027B2C}" sibTransId="{A8AA2DED-A65A-4195-B8FB-F217D5C1C194}"/>
    <dgm:cxn modelId="{91E0AAD2-5CAF-4B53-BE1A-F55B922A0D9A}" type="presOf" srcId="{9B2261BC-BCBA-4A0A-8775-1B2A48272A23}" destId="{8A43E585-E458-41E9-9152-4AD6C4294D52}" srcOrd="0" destOrd="0" presId="urn:microsoft.com/office/officeart/2018/2/layout/IconVerticalSolidList"/>
    <dgm:cxn modelId="{69C0C6E0-626D-4751-94F7-7E6152C88EE8}" srcId="{2E4C1464-BEDF-4BF9-A65D-048F18BD4261}" destId="{9B2261BC-BCBA-4A0A-8775-1B2A48272A23}" srcOrd="2" destOrd="0" parTransId="{EFCCF3ED-D1CB-4B16-94C8-0977B463D81E}" sibTransId="{23844D5B-647B-4651-99B7-5E5D6DB7C8BF}"/>
    <dgm:cxn modelId="{DC89DAE5-5A6F-42EC-81F0-8AB59F995D46}" type="presOf" srcId="{2E4C1464-BEDF-4BF9-A65D-048F18BD4261}" destId="{7BE8CC6F-DBD1-4F05-8980-593105A4F60F}" srcOrd="0" destOrd="0" presId="urn:microsoft.com/office/officeart/2018/2/layout/IconVerticalSolidList"/>
    <dgm:cxn modelId="{5C9A21EC-658D-4BA4-8DB6-A3DEB2F9AEBA}" srcId="{2E4C1464-BEDF-4BF9-A65D-048F18BD4261}" destId="{708AEFC4-1E7E-4C2A-83CA-CA50AA0DF353}" srcOrd="1" destOrd="0" parTransId="{D3EDAC11-5639-40D7-A977-2515C403DFAA}" sibTransId="{6926E5E4-A266-4D68-AE1B-580B9BEB5D30}"/>
    <dgm:cxn modelId="{33F381F9-AFEA-4FEA-9426-F04C172E3FE3}" type="presOf" srcId="{708AEFC4-1E7E-4C2A-83CA-CA50AA0DF353}" destId="{906D5368-8777-4E38-A46F-D7D885F80C92}" srcOrd="0" destOrd="0" presId="urn:microsoft.com/office/officeart/2018/2/layout/IconVerticalSolidList"/>
    <dgm:cxn modelId="{7136A7D7-374C-4CCB-A0DA-7DA4A289DC4F}" type="presParOf" srcId="{7BE8CC6F-DBD1-4F05-8980-593105A4F60F}" destId="{3A843F33-C7D3-4A85-B990-D24BD0E90CB4}" srcOrd="0" destOrd="0" presId="urn:microsoft.com/office/officeart/2018/2/layout/IconVerticalSolidList"/>
    <dgm:cxn modelId="{F2893B9E-8A8E-42DC-B689-211EA726498D}" type="presParOf" srcId="{3A843F33-C7D3-4A85-B990-D24BD0E90CB4}" destId="{29D67950-38D9-47BD-9E09-EF5B2970153E}" srcOrd="0" destOrd="0" presId="urn:microsoft.com/office/officeart/2018/2/layout/IconVerticalSolidList"/>
    <dgm:cxn modelId="{D7ECB6D0-E790-4E51-90C5-5500D12F43B8}" type="presParOf" srcId="{3A843F33-C7D3-4A85-B990-D24BD0E90CB4}" destId="{94B9933C-BB46-4B81-92FA-D18F44BF1736}" srcOrd="1" destOrd="0" presId="urn:microsoft.com/office/officeart/2018/2/layout/IconVerticalSolidList"/>
    <dgm:cxn modelId="{00BBD915-1BDD-4FDD-9D54-4F382E423638}" type="presParOf" srcId="{3A843F33-C7D3-4A85-B990-D24BD0E90CB4}" destId="{067D83EF-45E5-47E9-AA4B-F528C637A7C3}" srcOrd="2" destOrd="0" presId="urn:microsoft.com/office/officeart/2018/2/layout/IconVerticalSolidList"/>
    <dgm:cxn modelId="{89DDE26B-85B5-4969-922A-B76E11FED4DD}" type="presParOf" srcId="{3A843F33-C7D3-4A85-B990-D24BD0E90CB4}" destId="{8EF78EBC-5309-4F23-BE89-61C8E2CA44ED}" srcOrd="3" destOrd="0" presId="urn:microsoft.com/office/officeart/2018/2/layout/IconVerticalSolidList"/>
    <dgm:cxn modelId="{D79E0177-3DD2-4D96-8008-AA1502D66B87}" type="presParOf" srcId="{7BE8CC6F-DBD1-4F05-8980-593105A4F60F}" destId="{9F4509F9-9A02-44DB-B8A0-0B93A1E55FF2}" srcOrd="1" destOrd="0" presId="urn:microsoft.com/office/officeart/2018/2/layout/IconVerticalSolidList"/>
    <dgm:cxn modelId="{7126AE55-A672-4235-8F0F-95F5BB45CB47}" type="presParOf" srcId="{7BE8CC6F-DBD1-4F05-8980-593105A4F60F}" destId="{B37A7D14-0CFF-416C-86E2-1FE38A9EE326}" srcOrd="2" destOrd="0" presId="urn:microsoft.com/office/officeart/2018/2/layout/IconVerticalSolidList"/>
    <dgm:cxn modelId="{982FB1A7-8F90-4034-B16E-C61990E14C5B}" type="presParOf" srcId="{B37A7D14-0CFF-416C-86E2-1FE38A9EE326}" destId="{9558126A-5763-4038-9447-6CD8755BDE0E}" srcOrd="0" destOrd="0" presId="urn:microsoft.com/office/officeart/2018/2/layout/IconVerticalSolidList"/>
    <dgm:cxn modelId="{1C8929EE-A0AD-422D-A242-880A7D1E3BDF}" type="presParOf" srcId="{B37A7D14-0CFF-416C-86E2-1FE38A9EE326}" destId="{2C9F3EB0-14E0-43D3-8155-9E162FA94603}" srcOrd="1" destOrd="0" presId="urn:microsoft.com/office/officeart/2018/2/layout/IconVerticalSolidList"/>
    <dgm:cxn modelId="{1260641E-5814-4DD8-B6B8-E99814D0F114}" type="presParOf" srcId="{B37A7D14-0CFF-416C-86E2-1FE38A9EE326}" destId="{93DC2CE5-477E-443E-9267-46143DB82CB8}" srcOrd="2" destOrd="0" presId="urn:microsoft.com/office/officeart/2018/2/layout/IconVerticalSolidList"/>
    <dgm:cxn modelId="{0675AFA1-346E-4E00-9CC0-8C9D3513A160}" type="presParOf" srcId="{B37A7D14-0CFF-416C-86E2-1FE38A9EE326}" destId="{906D5368-8777-4E38-A46F-D7D885F80C92}" srcOrd="3" destOrd="0" presId="urn:microsoft.com/office/officeart/2018/2/layout/IconVerticalSolidList"/>
    <dgm:cxn modelId="{B8229744-C11F-403B-8D34-8EF8478F1339}" type="presParOf" srcId="{7BE8CC6F-DBD1-4F05-8980-593105A4F60F}" destId="{E7D82ED7-3364-46CC-98D0-846309948620}" srcOrd="3" destOrd="0" presId="urn:microsoft.com/office/officeart/2018/2/layout/IconVerticalSolidList"/>
    <dgm:cxn modelId="{8C8425F0-C788-4EAF-8F81-40F72640F380}" type="presParOf" srcId="{7BE8CC6F-DBD1-4F05-8980-593105A4F60F}" destId="{96F42B7F-66DC-4E44-8F36-344BDFDCF145}" srcOrd="4" destOrd="0" presId="urn:microsoft.com/office/officeart/2018/2/layout/IconVerticalSolidList"/>
    <dgm:cxn modelId="{607ADCCA-829F-47EE-AB97-150A32AB94BA}" type="presParOf" srcId="{96F42B7F-66DC-4E44-8F36-344BDFDCF145}" destId="{E3D22540-4D48-4943-A816-85A69D39FA46}" srcOrd="0" destOrd="0" presId="urn:microsoft.com/office/officeart/2018/2/layout/IconVerticalSolidList"/>
    <dgm:cxn modelId="{24A4F90A-098D-4B85-B368-9F2F7F22B50A}" type="presParOf" srcId="{96F42B7F-66DC-4E44-8F36-344BDFDCF145}" destId="{3D6BFC74-09D7-4E63-8A88-41DA1061479C}" srcOrd="1" destOrd="0" presId="urn:microsoft.com/office/officeart/2018/2/layout/IconVerticalSolidList"/>
    <dgm:cxn modelId="{F3553179-B655-4962-9D3B-3AAE571C0E1B}" type="presParOf" srcId="{96F42B7F-66DC-4E44-8F36-344BDFDCF145}" destId="{379AEB19-65B3-4E1B-B9DB-D915D5EC5505}" srcOrd="2" destOrd="0" presId="urn:microsoft.com/office/officeart/2018/2/layout/IconVerticalSolidList"/>
    <dgm:cxn modelId="{08CC323D-B1A3-4B62-9CA7-A150C06BD473}" type="presParOf" srcId="{96F42B7F-66DC-4E44-8F36-344BDFDCF145}" destId="{8A43E585-E458-41E9-9152-4AD6C4294D52}"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8F4A39D-08E4-4912-A005-676DAC5F6559}"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8B3EA7C1-FD92-40D0-B29E-90FCF7ACE3F9}">
      <dgm:prSet/>
      <dgm:spPr/>
      <dgm:t>
        <a:bodyPr/>
        <a:lstStyle/>
        <a:p>
          <a:r>
            <a:rPr lang="nl-NL" dirty="0"/>
            <a:t>Hoe analyseren wij de participatiestructuren in onze parochie op dit ogenblik? </a:t>
          </a:r>
          <a:endParaRPr lang="en-US" dirty="0"/>
        </a:p>
      </dgm:t>
    </dgm:pt>
    <dgm:pt modelId="{652DE43D-390D-43AD-8A91-AE718B50AE17}" type="parTrans" cxnId="{073CC401-68E2-4AFC-B857-5E8AD049E2F1}">
      <dgm:prSet/>
      <dgm:spPr/>
      <dgm:t>
        <a:bodyPr/>
        <a:lstStyle/>
        <a:p>
          <a:endParaRPr lang="en-US"/>
        </a:p>
      </dgm:t>
    </dgm:pt>
    <dgm:pt modelId="{1BA7B904-3352-4B85-9600-27DFF3BF09D6}" type="sibTrans" cxnId="{073CC401-68E2-4AFC-B857-5E8AD049E2F1}">
      <dgm:prSet/>
      <dgm:spPr/>
      <dgm:t>
        <a:bodyPr/>
        <a:lstStyle/>
        <a:p>
          <a:endParaRPr lang="en-US"/>
        </a:p>
      </dgm:t>
    </dgm:pt>
    <dgm:pt modelId="{6673B2C1-1BDB-4A73-B5DD-9611D14E5A14}">
      <dgm:prSet/>
      <dgm:spPr/>
      <dgm:t>
        <a:bodyPr/>
        <a:lstStyle/>
        <a:p>
          <a:r>
            <a:rPr lang="nl-NL" dirty="0"/>
            <a:t>Zou de oprichting van een liturgische werkgroep, een diaconale werkgroep, een missionaire werkgroep, … een meerwaarde kunnen betekenen inzake participatief overleg, participatieve besluitvorming en participatief engagement? En hoe rijmen we dit dan met de noodzaak van verschillende stijlen (vorige uitdaging)? </a:t>
          </a:r>
          <a:endParaRPr lang="en-US" dirty="0"/>
        </a:p>
      </dgm:t>
    </dgm:pt>
    <dgm:pt modelId="{AFAFFEFE-E88E-4B1D-A33A-5312F93258DE}" type="parTrans" cxnId="{A0BB1B08-10F9-441B-BAC9-2B94066284FF}">
      <dgm:prSet/>
      <dgm:spPr/>
      <dgm:t>
        <a:bodyPr/>
        <a:lstStyle/>
        <a:p>
          <a:endParaRPr lang="en-US"/>
        </a:p>
      </dgm:t>
    </dgm:pt>
    <dgm:pt modelId="{82B7ECE5-E192-4C07-B90D-F0001AE0ACB7}" type="sibTrans" cxnId="{A0BB1B08-10F9-441B-BAC9-2B94066284FF}">
      <dgm:prSet/>
      <dgm:spPr/>
      <dgm:t>
        <a:bodyPr/>
        <a:lstStyle/>
        <a:p>
          <a:endParaRPr lang="en-US"/>
        </a:p>
      </dgm:t>
    </dgm:pt>
    <dgm:pt modelId="{EABE85D5-4AB1-D040-BFF2-0C99DA71AB73}" type="pres">
      <dgm:prSet presAssocID="{38F4A39D-08E4-4912-A005-676DAC5F6559}" presName="linear" presStyleCnt="0">
        <dgm:presLayoutVars>
          <dgm:animLvl val="lvl"/>
          <dgm:resizeHandles val="exact"/>
        </dgm:presLayoutVars>
      </dgm:prSet>
      <dgm:spPr/>
    </dgm:pt>
    <dgm:pt modelId="{4133E80B-6A39-9443-AEC4-ACF9E395D023}" type="pres">
      <dgm:prSet presAssocID="{8B3EA7C1-FD92-40D0-B29E-90FCF7ACE3F9}" presName="parentText" presStyleLbl="node1" presStyleIdx="0" presStyleCnt="2" custScaleY="55692">
        <dgm:presLayoutVars>
          <dgm:chMax val="0"/>
          <dgm:bulletEnabled val="1"/>
        </dgm:presLayoutVars>
      </dgm:prSet>
      <dgm:spPr/>
    </dgm:pt>
    <dgm:pt modelId="{9AFAF60A-49C9-224F-A157-9D726E08D716}" type="pres">
      <dgm:prSet presAssocID="{1BA7B904-3352-4B85-9600-27DFF3BF09D6}" presName="spacer" presStyleCnt="0"/>
      <dgm:spPr/>
    </dgm:pt>
    <dgm:pt modelId="{574E4C6F-44AC-1746-A0B7-2ED0BAF65E5E}" type="pres">
      <dgm:prSet presAssocID="{6673B2C1-1BDB-4A73-B5DD-9611D14E5A14}" presName="parentText" presStyleLbl="node1" presStyleIdx="1" presStyleCnt="2">
        <dgm:presLayoutVars>
          <dgm:chMax val="0"/>
          <dgm:bulletEnabled val="1"/>
        </dgm:presLayoutVars>
      </dgm:prSet>
      <dgm:spPr/>
    </dgm:pt>
  </dgm:ptLst>
  <dgm:cxnLst>
    <dgm:cxn modelId="{073CC401-68E2-4AFC-B857-5E8AD049E2F1}" srcId="{38F4A39D-08E4-4912-A005-676DAC5F6559}" destId="{8B3EA7C1-FD92-40D0-B29E-90FCF7ACE3F9}" srcOrd="0" destOrd="0" parTransId="{652DE43D-390D-43AD-8A91-AE718B50AE17}" sibTransId="{1BA7B904-3352-4B85-9600-27DFF3BF09D6}"/>
    <dgm:cxn modelId="{A0BB1B08-10F9-441B-BAC9-2B94066284FF}" srcId="{38F4A39D-08E4-4912-A005-676DAC5F6559}" destId="{6673B2C1-1BDB-4A73-B5DD-9611D14E5A14}" srcOrd="1" destOrd="0" parTransId="{AFAFFEFE-E88E-4B1D-A33A-5312F93258DE}" sibTransId="{82B7ECE5-E192-4C07-B90D-F0001AE0ACB7}"/>
    <dgm:cxn modelId="{FDE56D8F-F1FF-D94F-BD0F-F25438BDF531}" type="presOf" srcId="{38F4A39D-08E4-4912-A005-676DAC5F6559}" destId="{EABE85D5-4AB1-D040-BFF2-0C99DA71AB73}" srcOrd="0" destOrd="0" presId="urn:microsoft.com/office/officeart/2005/8/layout/vList2"/>
    <dgm:cxn modelId="{2D63F3BA-886F-0F4D-B5F5-D43C1980EFE6}" type="presOf" srcId="{6673B2C1-1BDB-4A73-B5DD-9611D14E5A14}" destId="{574E4C6F-44AC-1746-A0B7-2ED0BAF65E5E}" srcOrd="0" destOrd="0" presId="urn:microsoft.com/office/officeart/2005/8/layout/vList2"/>
    <dgm:cxn modelId="{6EEB82E2-2618-D04F-B423-5EFF53F10652}" type="presOf" srcId="{8B3EA7C1-FD92-40D0-B29E-90FCF7ACE3F9}" destId="{4133E80B-6A39-9443-AEC4-ACF9E395D023}" srcOrd="0" destOrd="0" presId="urn:microsoft.com/office/officeart/2005/8/layout/vList2"/>
    <dgm:cxn modelId="{63D9357F-994E-4F42-BF5E-F63C8ADE58AA}" type="presParOf" srcId="{EABE85D5-4AB1-D040-BFF2-0C99DA71AB73}" destId="{4133E80B-6A39-9443-AEC4-ACF9E395D023}" srcOrd="0" destOrd="0" presId="urn:microsoft.com/office/officeart/2005/8/layout/vList2"/>
    <dgm:cxn modelId="{691426BB-B87C-7B4A-9DBD-6D27859BA252}" type="presParOf" srcId="{EABE85D5-4AB1-D040-BFF2-0C99DA71AB73}" destId="{9AFAF60A-49C9-224F-A157-9D726E08D716}" srcOrd="1" destOrd="0" presId="urn:microsoft.com/office/officeart/2005/8/layout/vList2"/>
    <dgm:cxn modelId="{1FA1195A-5829-684F-93DB-8BD254AF048D}" type="presParOf" srcId="{EABE85D5-4AB1-D040-BFF2-0C99DA71AB73}" destId="{574E4C6F-44AC-1746-A0B7-2ED0BAF65E5E}"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A47A4C4-806C-48F8-A57B-BEDEA964B9FE}"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50681BBB-5DE8-4F2B-98F9-38DFD792F678}">
      <dgm:prSet/>
      <dgm:spPr/>
      <dgm:t>
        <a:bodyPr/>
        <a:lstStyle/>
        <a:p>
          <a:r>
            <a:rPr lang="nl-NL" dirty="0"/>
            <a:t>Zijn we er mee akkoord dat de kerk een ‘organisatie’ binnen de maatschappij is geworden? </a:t>
          </a:r>
          <a:endParaRPr lang="en-US" dirty="0"/>
        </a:p>
      </dgm:t>
    </dgm:pt>
    <dgm:pt modelId="{89F8D5F7-8388-4D9A-92DE-145BC4013F45}" type="parTrans" cxnId="{14342F26-C18B-4DD7-8BC7-28531CABC88F}">
      <dgm:prSet/>
      <dgm:spPr/>
      <dgm:t>
        <a:bodyPr/>
        <a:lstStyle/>
        <a:p>
          <a:endParaRPr lang="en-US"/>
        </a:p>
      </dgm:t>
    </dgm:pt>
    <dgm:pt modelId="{9178D7B3-F6AE-433A-A526-7173754DE70F}" type="sibTrans" cxnId="{14342F26-C18B-4DD7-8BC7-28531CABC88F}">
      <dgm:prSet/>
      <dgm:spPr/>
      <dgm:t>
        <a:bodyPr/>
        <a:lstStyle/>
        <a:p>
          <a:endParaRPr lang="en-US"/>
        </a:p>
      </dgm:t>
    </dgm:pt>
    <dgm:pt modelId="{95626235-9BD7-401A-8A68-3C51B22723E6}">
      <dgm:prSet/>
      <dgm:spPr/>
      <dgm:t>
        <a:bodyPr/>
        <a:lstStyle/>
        <a:p>
          <a:r>
            <a:rPr lang="nl-NL" dirty="0"/>
            <a:t>Zo ja, is onze leiderschapsstijl hieraan aangepast? </a:t>
          </a:r>
          <a:endParaRPr lang="en-US" dirty="0"/>
        </a:p>
      </dgm:t>
    </dgm:pt>
    <dgm:pt modelId="{800D74B2-D230-44FD-8DEF-F0AA18943286}" type="parTrans" cxnId="{25D0830D-FE22-48FC-859C-1568F36EE653}">
      <dgm:prSet/>
      <dgm:spPr/>
      <dgm:t>
        <a:bodyPr/>
        <a:lstStyle/>
        <a:p>
          <a:endParaRPr lang="en-US"/>
        </a:p>
      </dgm:t>
    </dgm:pt>
    <dgm:pt modelId="{A91AACA4-E255-41D5-96B9-663CCDC13CBA}" type="sibTrans" cxnId="{25D0830D-FE22-48FC-859C-1568F36EE653}">
      <dgm:prSet/>
      <dgm:spPr/>
      <dgm:t>
        <a:bodyPr/>
        <a:lstStyle/>
        <a:p>
          <a:endParaRPr lang="en-US"/>
        </a:p>
      </dgm:t>
    </dgm:pt>
    <dgm:pt modelId="{36B7CB4D-3743-4BFA-993B-B09405A09B23}">
      <dgm:prSet/>
      <dgm:spPr/>
      <dgm:t>
        <a:bodyPr/>
        <a:lstStyle/>
        <a:p>
          <a:r>
            <a:rPr lang="nl-NL" dirty="0"/>
            <a:t>Is onze kerk voldoende ‘klantvriendelijk’ en transparant? (het participatieve element is in vorige uitdaging ter sprake gekomen)</a:t>
          </a:r>
          <a:endParaRPr lang="en-US" dirty="0"/>
        </a:p>
      </dgm:t>
    </dgm:pt>
    <dgm:pt modelId="{CD7E9AE2-E521-4058-B5C4-46B3E19A6CC3}" type="parTrans" cxnId="{84C23172-BAB7-4CD1-9A1F-FBEC2ADC77DD}">
      <dgm:prSet/>
      <dgm:spPr/>
      <dgm:t>
        <a:bodyPr/>
        <a:lstStyle/>
        <a:p>
          <a:endParaRPr lang="en-US"/>
        </a:p>
      </dgm:t>
    </dgm:pt>
    <dgm:pt modelId="{15B8F930-AD24-4836-93C3-627794BE7792}" type="sibTrans" cxnId="{84C23172-BAB7-4CD1-9A1F-FBEC2ADC77DD}">
      <dgm:prSet/>
      <dgm:spPr/>
      <dgm:t>
        <a:bodyPr/>
        <a:lstStyle/>
        <a:p>
          <a:endParaRPr lang="en-US"/>
        </a:p>
      </dgm:t>
    </dgm:pt>
    <dgm:pt modelId="{132B248F-8DE7-4F27-924C-062548526FE7}">
      <dgm:prSet/>
      <dgm:spPr/>
      <dgm:t>
        <a:bodyPr/>
        <a:lstStyle/>
        <a:p>
          <a:r>
            <a:rPr lang="nl-NL" dirty="0"/>
            <a:t>Wat denken we over de drievoudige competentie in onze parochie? </a:t>
          </a:r>
          <a:endParaRPr lang="en-US" dirty="0"/>
        </a:p>
      </dgm:t>
    </dgm:pt>
    <dgm:pt modelId="{454E35FE-C506-47F8-8244-EF2139064630}" type="parTrans" cxnId="{6E35BCCE-0BF3-4853-A708-4A25EB90628F}">
      <dgm:prSet/>
      <dgm:spPr/>
      <dgm:t>
        <a:bodyPr/>
        <a:lstStyle/>
        <a:p>
          <a:endParaRPr lang="en-US"/>
        </a:p>
      </dgm:t>
    </dgm:pt>
    <dgm:pt modelId="{22CA0D59-181C-40AC-AE74-1E0C144F283E}" type="sibTrans" cxnId="{6E35BCCE-0BF3-4853-A708-4A25EB90628F}">
      <dgm:prSet/>
      <dgm:spPr/>
      <dgm:t>
        <a:bodyPr/>
        <a:lstStyle/>
        <a:p>
          <a:endParaRPr lang="en-US"/>
        </a:p>
      </dgm:t>
    </dgm:pt>
    <dgm:pt modelId="{0572541E-62D0-5F48-B78E-0C2D619D4BDF}" type="pres">
      <dgm:prSet presAssocID="{5A47A4C4-806C-48F8-A57B-BEDEA964B9FE}" presName="linear" presStyleCnt="0">
        <dgm:presLayoutVars>
          <dgm:animLvl val="lvl"/>
          <dgm:resizeHandles val="exact"/>
        </dgm:presLayoutVars>
      </dgm:prSet>
      <dgm:spPr/>
    </dgm:pt>
    <dgm:pt modelId="{9A6A377A-4576-E747-BAA5-91B7BC233320}" type="pres">
      <dgm:prSet presAssocID="{50681BBB-5DE8-4F2B-98F9-38DFD792F678}" presName="parentText" presStyleLbl="node1" presStyleIdx="0" presStyleCnt="4">
        <dgm:presLayoutVars>
          <dgm:chMax val="0"/>
          <dgm:bulletEnabled val="1"/>
        </dgm:presLayoutVars>
      </dgm:prSet>
      <dgm:spPr/>
    </dgm:pt>
    <dgm:pt modelId="{43FFE656-2B73-AA43-B7F6-464C19A7E3B5}" type="pres">
      <dgm:prSet presAssocID="{9178D7B3-F6AE-433A-A526-7173754DE70F}" presName="spacer" presStyleCnt="0"/>
      <dgm:spPr/>
    </dgm:pt>
    <dgm:pt modelId="{F20D2694-1306-F248-BD59-FA6F5EBFFC8A}" type="pres">
      <dgm:prSet presAssocID="{95626235-9BD7-401A-8A68-3C51B22723E6}" presName="parentText" presStyleLbl="node1" presStyleIdx="1" presStyleCnt="4">
        <dgm:presLayoutVars>
          <dgm:chMax val="0"/>
          <dgm:bulletEnabled val="1"/>
        </dgm:presLayoutVars>
      </dgm:prSet>
      <dgm:spPr/>
    </dgm:pt>
    <dgm:pt modelId="{1AFCE5D3-FEC7-2340-AD96-1A3A50CFF9C8}" type="pres">
      <dgm:prSet presAssocID="{A91AACA4-E255-41D5-96B9-663CCDC13CBA}" presName="spacer" presStyleCnt="0"/>
      <dgm:spPr/>
    </dgm:pt>
    <dgm:pt modelId="{8AF81350-4859-9042-B81E-948314562920}" type="pres">
      <dgm:prSet presAssocID="{36B7CB4D-3743-4BFA-993B-B09405A09B23}" presName="parentText" presStyleLbl="node1" presStyleIdx="2" presStyleCnt="4">
        <dgm:presLayoutVars>
          <dgm:chMax val="0"/>
          <dgm:bulletEnabled val="1"/>
        </dgm:presLayoutVars>
      </dgm:prSet>
      <dgm:spPr/>
    </dgm:pt>
    <dgm:pt modelId="{AC0CCE6A-F70C-A041-A4F0-07BEEE01EFF0}" type="pres">
      <dgm:prSet presAssocID="{15B8F930-AD24-4836-93C3-627794BE7792}" presName="spacer" presStyleCnt="0"/>
      <dgm:spPr/>
    </dgm:pt>
    <dgm:pt modelId="{9A96779A-4520-D34D-A6E9-433BAFC1C1DD}" type="pres">
      <dgm:prSet presAssocID="{132B248F-8DE7-4F27-924C-062548526FE7}" presName="parentText" presStyleLbl="node1" presStyleIdx="3" presStyleCnt="4">
        <dgm:presLayoutVars>
          <dgm:chMax val="0"/>
          <dgm:bulletEnabled val="1"/>
        </dgm:presLayoutVars>
      </dgm:prSet>
      <dgm:spPr/>
    </dgm:pt>
  </dgm:ptLst>
  <dgm:cxnLst>
    <dgm:cxn modelId="{25D0830D-FE22-48FC-859C-1568F36EE653}" srcId="{5A47A4C4-806C-48F8-A57B-BEDEA964B9FE}" destId="{95626235-9BD7-401A-8A68-3C51B22723E6}" srcOrd="1" destOrd="0" parTransId="{800D74B2-D230-44FD-8DEF-F0AA18943286}" sibTransId="{A91AACA4-E255-41D5-96B9-663CCDC13CBA}"/>
    <dgm:cxn modelId="{545A5F22-F1FD-E34A-BF9F-DF6BBEB078A4}" type="presOf" srcId="{95626235-9BD7-401A-8A68-3C51B22723E6}" destId="{F20D2694-1306-F248-BD59-FA6F5EBFFC8A}" srcOrd="0" destOrd="0" presId="urn:microsoft.com/office/officeart/2005/8/layout/vList2"/>
    <dgm:cxn modelId="{14342F26-C18B-4DD7-8BC7-28531CABC88F}" srcId="{5A47A4C4-806C-48F8-A57B-BEDEA964B9FE}" destId="{50681BBB-5DE8-4F2B-98F9-38DFD792F678}" srcOrd="0" destOrd="0" parTransId="{89F8D5F7-8388-4D9A-92DE-145BC4013F45}" sibTransId="{9178D7B3-F6AE-433A-A526-7173754DE70F}"/>
    <dgm:cxn modelId="{8B8B8744-7E8C-5E4D-AF1F-3E38A54CA8C1}" type="presOf" srcId="{132B248F-8DE7-4F27-924C-062548526FE7}" destId="{9A96779A-4520-D34D-A6E9-433BAFC1C1DD}" srcOrd="0" destOrd="0" presId="urn:microsoft.com/office/officeart/2005/8/layout/vList2"/>
    <dgm:cxn modelId="{45710F4E-6A33-444C-93DF-FE6F1A074441}" type="presOf" srcId="{36B7CB4D-3743-4BFA-993B-B09405A09B23}" destId="{8AF81350-4859-9042-B81E-948314562920}" srcOrd="0" destOrd="0" presId="urn:microsoft.com/office/officeart/2005/8/layout/vList2"/>
    <dgm:cxn modelId="{84C23172-BAB7-4CD1-9A1F-FBEC2ADC77DD}" srcId="{5A47A4C4-806C-48F8-A57B-BEDEA964B9FE}" destId="{36B7CB4D-3743-4BFA-993B-B09405A09B23}" srcOrd="2" destOrd="0" parTransId="{CD7E9AE2-E521-4058-B5C4-46B3E19A6CC3}" sibTransId="{15B8F930-AD24-4836-93C3-627794BE7792}"/>
    <dgm:cxn modelId="{49EC7DA6-F898-464F-8FA5-7241E6E891B2}" type="presOf" srcId="{50681BBB-5DE8-4F2B-98F9-38DFD792F678}" destId="{9A6A377A-4576-E747-BAA5-91B7BC233320}" srcOrd="0" destOrd="0" presId="urn:microsoft.com/office/officeart/2005/8/layout/vList2"/>
    <dgm:cxn modelId="{6E35BCCE-0BF3-4853-A708-4A25EB90628F}" srcId="{5A47A4C4-806C-48F8-A57B-BEDEA964B9FE}" destId="{132B248F-8DE7-4F27-924C-062548526FE7}" srcOrd="3" destOrd="0" parTransId="{454E35FE-C506-47F8-8244-EF2139064630}" sibTransId="{22CA0D59-181C-40AC-AE74-1E0C144F283E}"/>
    <dgm:cxn modelId="{886AFCD5-D88B-3A44-B96F-8AC32CD2DB54}" type="presOf" srcId="{5A47A4C4-806C-48F8-A57B-BEDEA964B9FE}" destId="{0572541E-62D0-5F48-B78E-0C2D619D4BDF}" srcOrd="0" destOrd="0" presId="urn:microsoft.com/office/officeart/2005/8/layout/vList2"/>
    <dgm:cxn modelId="{2426B16D-9ABE-844B-BF8E-370C4162A361}" type="presParOf" srcId="{0572541E-62D0-5F48-B78E-0C2D619D4BDF}" destId="{9A6A377A-4576-E747-BAA5-91B7BC233320}" srcOrd="0" destOrd="0" presId="urn:microsoft.com/office/officeart/2005/8/layout/vList2"/>
    <dgm:cxn modelId="{B53F7F7E-32C4-8249-9AA4-3FCCD7AD10F8}" type="presParOf" srcId="{0572541E-62D0-5F48-B78E-0C2D619D4BDF}" destId="{43FFE656-2B73-AA43-B7F6-464C19A7E3B5}" srcOrd="1" destOrd="0" presId="urn:microsoft.com/office/officeart/2005/8/layout/vList2"/>
    <dgm:cxn modelId="{0308E23C-9D64-3D4B-8878-AB71BAE88D42}" type="presParOf" srcId="{0572541E-62D0-5F48-B78E-0C2D619D4BDF}" destId="{F20D2694-1306-F248-BD59-FA6F5EBFFC8A}" srcOrd="2" destOrd="0" presId="urn:microsoft.com/office/officeart/2005/8/layout/vList2"/>
    <dgm:cxn modelId="{FE32AF3A-AB0B-7A4E-AD11-F8F6B2D4E088}" type="presParOf" srcId="{0572541E-62D0-5F48-B78E-0C2D619D4BDF}" destId="{1AFCE5D3-FEC7-2340-AD96-1A3A50CFF9C8}" srcOrd="3" destOrd="0" presId="urn:microsoft.com/office/officeart/2005/8/layout/vList2"/>
    <dgm:cxn modelId="{49CDF0ED-D0ED-E543-9241-8A8C14362E10}" type="presParOf" srcId="{0572541E-62D0-5F48-B78E-0C2D619D4BDF}" destId="{8AF81350-4859-9042-B81E-948314562920}" srcOrd="4" destOrd="0" presId="urn:microsoft.com/office/officeart/2005/8/layout/vList2"/>
    <dgm:cxn modelId="{382F9974-99B8-4743-88CE-391D35E5A73E}" type="presParOf" srcId="{0572541E-62D0-5F48-B78E-0C2D619D4BDF}" destId="{AC0CCE6A-F70C-A041-A4F0-07BEEE01EFF0}" srcOrd="5" destOrd="0" presId="urn:microsoft.com/office/officeart/2005/8/layout/vList2"/>
    <dgm:cxn modelId="{1CC97815-5EC1-2D4F-A172-F7F9B4100E13}" type="presParOf" srcId="{0572541E-62D0-5F48-B78E-0C2D619D4BDF}" destId="{9A96779A-4520-D34D-A6E9-433BAFC1C1D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CDC6B95-3617-426B-AE66-C59EBF8AE22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EA061C9-9BB9-4D2D-A8FC-322EB16E28E1}">
      <dgm:prSet/>
      <dgm:spPr/>
      <dgm:t>
        <a:bodyPr/>
        <a:lstStyle/>
        <a:p>
          <a:r>
            <a:rPr lang="nl-NL"/>
            <a:t>Hoe beoordelen wij onze parochiale communicatie in het licht van Sellmann’s analyse? (dia 44 en 45)</a:t>
          </a:r>
          <a:endParaRPr lang="en-US"/>
        </a:p>
      </dgm:t>
    </dgm:pt>
    <dgm:pt modelId="{49BAFA4C-3A35-4AC6-85F3-4AA9A6EB2520}" type="parTrans" cxnId="{DA8DE064-5FCE-4D10-8784-936B4B563B42}">
      <dgm:prSet/>
      <dgm:spPr/>
      <dgm:t>
        <a:bodyPr/>
        <a:lstStyle/>
        <a:p>
          <a:endParaRPr lang="en-US"/>
        </a:p>
      </dgm:t>
    </dgm:pt>
    <dgm:pt modelId="{E8EA62AD-406E-41E7-84BE-4C48A75E5683}" type="sibTrans" cxnId="{DA8DE064-5FCE-4D10-8784-936B4B563B42}">
      <dgm:prSet/>
      <dgm:spPr/>
      <dgm:t>
        <a:bodyPr/>
        <a:lstStyle/>
        <a:p>
          <a:endParaRPr lang="en-US"/>
        </a:p>
      </dgm:t>
    </dgm:pt>
    <dgm:pt modelId="{DAC2E6A2-2AEE-4C82-B30B-862CBFE38184}">
      <dgm:prSet/>
      <dgm:spPr/>
      <dgm:t>
        <a:bodyPr/>
        <a:lstStyle/>
        <a:p>
          <a:r>
            <a:rPr lang="nl-NL"/>
            <a:t>Waar kunnen we verder werk van maken en hoe pakken we dit concreet aan? (dia 43, 46 en 47)</a:t>
          </a:r>
          <a:endParaRPr lang="en-US"/>
        </a:p>
      </dgm:t>
    </dgm:pt>
    <dgm:pt modelId="{784E5DFA-8B8D-4D14-B19C-B6E9A778D73E}" type="parTrans" cxnId="{46925AB0-CC5E-4629-A3FD-E35FBCAA1EA8}">
      <dgm:prSet/>
      <dgm:spPr/>
      <dgm:t>
        <a:bodyPr/>
        <a:lstStyle/>
        <a:p>
          <a:endParaRPr lang="en-US"/>
        </a:p>
      </dgm:t>
    </dgm:pt>
    <dgm:pt modelId="{6F10BEC8-A435-4003-BCB9-BA81D59419D2}" type="sibTrans" cxnId="{46925AB0-CC5E-4629-A3FD-E35FBCAA1EA8}">
      <dgm:prSet/>
      <dgm:spPr/>
      <dgm:t>
        <a:bodyPr/>
        <a:lstStyle/>
        <a:p>
          <a:endParaRPr lang="en-US"/>
        </a:p>
      </dgm:t>
    </dgm:pt>
    <dgm:pt modelId="{794DD932-C21D-E84F-AB84-1C42F18E9350}" type="pres">
      <dgm:prSet presAssocID="{1CDC6B95-3617-426B-AE66-C59EBF8AE220}" presName="linear" presStyleCnt="0">
        <dgm:presLayoutVars>
          <dgm:animLvl val="lvl"/>
          <dgm:resizeHandles val="exact"/>
        </dgm:presLayoutVars>
      </dgm:prSet>
      <dgm:spPr/>
    </dgm:pt>
    <dgm:pt modelId="{780B4012-3DC0-364B-A5DC-A8EA5ADB75E2}" type="pres">
      <dgm:prSet presAssocID="{DEA061C9-9BB9-4D2D-A8FC-322EB16E28E1}" presName="parentText" presStyleLbl="node1" presStyleIdx="0" presStyleCnt="2">
        <dgm:presLayoutVars>
          <dgm:chMax val="0"/>
          <dgm:bulletEnabled val="1"/>
        </dgm:presLayoutVars>
      </dgm:prSet>
      <dgm:spPr/>
    </dgm:pt>
    <dgm:pt modelId="{4EB9DBEF-15E5-6D46-82C1-21DA4D7C5504}" type="pres">
      <dgm:prSet presAssocID="{E8EA62AD-406E-41E7-84BE-4C48A75E5683}" presName="spacer" presStyleCnt="0"/>
      <dgm:spPr/>
    </dgm:pt>
    <dgm:pt modelId="{E8658A35-35AB-9949-A7E3-0983B3FC5B6C}" type="pres">
      <dgm:prSet presAssocID="{DAC2E6A2-2AEE-4C82-B30B-862CBFE38184}" presName="parentText" presStyleLbl="node1" presStyleIdx="1" presStyleCnt="2">
        <dgm:presLayoutVars>
          <dgm:chMax val="0"/>
          <dgm:bulletEnabled val="1"/>
        </dgm:presLayoutVars>
      </dgm:prSet>
      <dgm:spPr/>
    </dgm:pt>
  </dgm:ptLst>
  <dgm:cxnLst>
    <dgm:cxn modelId="{B2AB110B-A024-5742-80FF-158139772D7C}" type="presOf" srcId="{DAC2E6A2-2AEE-4C82-B30B-862CBFE38184}" destId="{E8658A35-35AB-9949-A7E3-0983B3FC5B6C}" srcOrd="0" destOrd="0" presId="urn:microsoft.com/office/officeart/2005/8/layout/vList2"/>
    <dgm:cxn modelId="{25599228-1026-9A4B-A7AF-AB913995482C}" type="presOf" srcId="{1CDC6B95-3617-426B-AE66-C59EBF8AE220}" destId="{794DD932-C21D-E84F-AB84-1C42F18E9350}" srcOrd="0" destOrd="0" presId="urn:microsoft.com/office/officeart/2005/8/layout/vList2"/>
    <dgm:cxn modelId="{DA8DE064-5FCE-4D10-8784-936B4B563B42}" srcId="{1CDC6B95-3617-426B-AE66-C59EBF8AE220}" destId="{DEA061C9-9BB9-4D2D-A8FC-322EB16E28E1}" srcOrd="0" destOrd="0" parTransId="{49BAFA4C-3A35-4AC6-85F3-4AA9A6EB2520}" sibTransId="{E8EA62AD-406E-41E7-84BE-4C48A75E5683}"/>
    <dgm:cxn modelId="{46925AB0-CC5E-4629-A3FD-E35FBCAA1EA8}" srcId="{1CDC6B95-3617-426B-AE66-C59EBF8AE220}" destId="{DAC2E6A2-2AEE-4C82-B30B-862CBFE38184}" srcOrd="1" destOrd="0" parTransId="{784E5DFA-8B8D-4D14-B19C-B6E9A778D73E}" sibTransId="{6F10BEC8-A435-4003-BCB9-BA81D59419D2}"/>
    <dgm:cxn modelId="{F8CD91C5-D337-DA47-AD6E-725529F55152}" type="presOf" srcId="{DEA061C9-9BB9-4D2D-A8FC-322EB16E28E1}" destId="{780B4012-3DC0-364B-A5DC-A8EA5ADB75E2}" srcOrd="0" destOrd="0" presId="urn:microsoft.com/office/officeart/2005/8/layout/vList2"/>
    <dgm:cxn modelId="{B17934E4-3413-F64F-8AC5-DAF08C25BD92}" type="presParOf" srcId="{794DD932-C21D-E84F-AB84-1C42F18E9350}" destId="{780B4012-3DC0-364B-A5DC-A8EA5ADB75E2}" srcOrd="0" destOrd="0" presId="urn:microsoft.com/office/officeart/2005/8/layout/vList2"/>
    <dgm:cxn modelId="{487E15AA-F33C-CB44-912A-181216DB36E6}" type="presParOf" srcId="{794DD932-C21D-E84F-AB84-1C42F18E9350}" destId="{4EB9DBEF-15E5-6D46-82C1-21DA4D7C5504}" srcOrd="1" destOrd="0" presId="urn:microsoft.com/office/officeart/2005/8/layout/vList2"/>
    <dgm:cxn modelId="{D1BF05B8-7596-CB46-B64A-BAE3F5F8CA22}" type="presParOf" srcId="{794DD932-C21D-E84F-AB84-1C42F18E9350}" destId="{E8658A35-35AB-9949-A7E3-0983B3FC5B6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ED64159-760B-4387-A96F-1C013FF682FB}"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6579576D-193F-4676-BE5E-8D5666DF5DCF}">
      <dgm:prSet/>
      <dgm:spPr/>
      <dgm:t>
        <a:bodyPr/>
        <a:lstStyle/>
        <a:p>
          <a:r>
            <a:rPr lang="nl-NL" dirty="0"/>
            <a:t>Vinden wij de activiteiten (liturgisch, diaconaal, missionair, …) van onze parochie voldoende inspirerend,  stimulerend, overtuigend, verruimend, …,</a:t>
          </a:r>
          <a:endParaRPr lang="en-US" dirty="0"/>
        </a:p>
      </dgm:t>
    </dgm:pt>
    <dgm:pt modelId="{04D003FE-39CF-434A-892F-8E0413EC0951}" type="parTrans" cxnId="{A3E0B89C-3945-498B-AACC-1345418501C0}">
      <dgm:prSet/>
      <dgm:spPr/>
      <dgm:t>
        <a:bodyPr/>
        <a:lstStyle/>
        <a:p>
          <a:endParaRPr lang="en-US"/>
        </a:p>
      </dgm:t>
    </dgm:pt>
    <dgm:pt modelId="{4158D6B9-D708-45F2-B0F7-E00C78C49168}" type="sibTrans" cxnId="{A3E0B89C-3945-498B-AACC-1345418501C0}">
      <dgm:prSet/>
      <dgm:spPr/>
      <dgm:t>
        <a:bodyPr/>
        <a:lstStyle/>
        <a:p>
          <a:endParaRPr lang="en-US"/>
        </a:p>
      </dgm:t>
    </dgm:pt>
    <dgm:pt modelId="{B908D321-DFDE-45AA-8873-06C4D0CF7D33}">
      <dgm:prSet/>
      <dgm:spPr/>
      <dgm:t>
        <a:bodyPr/>
        <a:lstStyle/>
        <a:p>
          <a:r>
            <a:rPr lang="nl-NL" dirty="0"/>
            <a:t>Waar is hier verbetering mogelijk? En hoe dit concreet realiseren? </a:t>
          </a:r>
          <a:endParaRPr lang="en-US" dirty="0"/>
        </a:p>
      </dgm:t>
    </dgm:pt>
    <dgm:pt modelId="{403E0474-EC47-448A-963E-5A5E5C19DC87}" type="parTrans" cxnId="{65A1B57E-9337-4C59-9767-6F6CFB8EAC81}">
      <dgm:prSet/>
      <dgm:spPr/>
      <dgm:t>
        <a:bodyPr/>
        <a:lstStyle/>
        <a:p>
          <a:endParaRPr lang="en-US"/>
        </a:p>
      </dgm:t>
    </dgm:pt>
    <dgm:pt modelId="{C2A7AFA9-1765-4A81-92D4-DA2095BA5007}" type="sibTrans" cxnId="{65A1B57E-9337-4C59-9767-6F6CFB8EAC81}">
      <dgm:prSet/>
      <dgm:spPr/>
      <dgm:t>
        <a:bodyPr/>
        <a:lstStyle/>
        <a:p>
          <a:endParaRPr lang="en-US"/>
        </a:p>
      </dgm:t>
    </dgm:pt>
    <dgm:pt modelId="{7F66BDBC-CC73-F749-AEE0-3305BF543A53}" type="pres">
      <dgm:prSet presAssocID="{1ED64159-760B-4387-A96F-1C013FF682FB}" presName="linear" presStyleCnt="0">
        <dgm:presLayoutVars>
          <dgm:animLvl val="lvl"/>
          <dgm:resizeHandles val="exact"/>
        </dgm:presLayoutVars>
      </dgm:prSet>
      <dgm:spPr/>
    </dgm:pt>
    <dgm:pt modelId="{013EF1B4-7AC8-824D-97C3-55FFA152739D}" type="pres">
      <dgm:prSet presAssocID="{6579576D-193F-4676-BE5E-8D5666DF5DCF}" presName="parentText" presStyleLbl="node1" presStyleIdx="0" presStyleCnt="2">
        <dgm:presLayoutVars>
          <dgm:chMax val="0"/>
          <dgm:bulletEnabled val="1"/>
        </dgm:presLayoutVars>
      </dgm:prSet>
      <dgm:spPr/>
    </dgm:pt>
    <dgm:pt modelId="{1684C19D-994D-8549-AF05-45B67A715232}" type="pres">
      <dgm:prSet presAssocID="{4158D6B9-D708-45F2-B0F7-E00C78C49168}" presName="spacer" presStyleCnt="0"/>
      <dgm:spPr/>
    </dgm:pt>
    <dgm:pt modelId="{D3807E8A-F72C-2D4D-BBA5-379BE03C99EA}" type="pres">
      <dgm:prSet presAssocID="{B908D321-DFDE-45AA-8873-06C4D0CF7D33}" presName="parentText" presStyleLbl="node1" presStyleIdx="1" presStyleCnt="2" custScaleY="48142">
        <dgm:presLayoutVars>
          <dgm:chMax val="0"/>
          <dgm:bulletEnabled val="1"/>
        </dgm:presLayoutVars>
      </dgm:prSet>
      <dgm:spPr/>
    </dgm:pt>
  </dgm:ptLst>
  <dgm:cxnLst>
    <dgm:cxn modelId="{3E7D2254-E523-6F49-B9B5-20DAD39E0F07}" type="presOf" srcId="{B908D321-DFDE-45AA-8873-06C4D0CF7D33}" destId="{D3807E8A-F72C-2D4D-BBA5-379BE03C99EA}" srcOrd="0" destOrd="0" presId="urn:microsoft.com/office/officeart/2005/8/layout/vList2"/>
    <dgm:cxn modelId="{59A2B06E-B064-C34B-B36A-7CFAA6C4322E}" type="presOf" srcId="{6579576D-193F-4676-BE5E-8D5666DF5DCF}" destId="{013EF1B4-7AC8-824D-97C3-55FFA152739D}" srcOrd="0" destOrd="0" presId="urn:microsoft.com/office/officeart/2005/8/layout/vList2"/>
    <dgm:cxn modelId="{65A1B57E-9337-4C59-9767-6F6CFB8EAC81}" srcId="{1ED64159-760B-4387-A96F-1C013FF682FB}" destId="{B908D321-DFDE-45AA-8873-06C4D0CF7D33}" srcOrd="1" destOrd="0" parTransId="{403E0474-EC47-448A-963E-5A5E5C19DC87}" sibTransId="{C2A7AFA9-1765-4A81-92D4-DA2095BA5007}"/>
    <dgm:cxn modelId="{A3E0B89C-3945-498B-AACC-1345418501C0}" srcId="{1ED64159-760B-4387-A96F-1C013FF682FB}" destId="{6579576D-193F-4676-BE5E-8D5666DF5DCF}" srcOrd="0" destOrd="0" parTransId="{04D003FE-39CF-434A-892F-8E0413EC0951}" sibTransId="{4158D6B9-D708-45F2-B0F7-E00C78C49168}"/>
    <dgm:cxn modelId="{F700B7BD-8957-1948-B8BA-0B213B3FD22D}" type="presOf" srcId="{1ED64159-760B-4387-A96F-1C013FF682FB}" destId="{7F66BDBC-CC73-F749-AEE0-3305BF543A53}" srcOrd="0" destOrd="0" presId="urn:microsoft.com/office/officeart/2005/8/layout/vList2"/>
    <dgm:cxn modelId="{482D7A23-7ADB-E84A-81E7-5EB0867569BD}" type="presParOf" srcId="{7F66BDBC-CC73-F749-AEE0-3305BF543A53}" destId="{013EF1B4-7AC8-824D-97C3-55FFA152739D}" srcOrd="0" destOrd="0" presId="urn:microsoft.com/office/officeart/2005/8/layout/vList2"/>
    <dgm:cxn modelId="{BA7E45DB-149C-FA4B-8931-63E333BEFD15}" type="presParOf" srcId="{7F66BDBC-CC73-F749-AEE0-3305BF543A53}" destId="{1684C19D-994D-8549-AF05-45B67A715232}" srcOrd="1" destOrd="0" presId="urn:microsoft.com/office/officeart/2005/8/layout/vList2"/>
    <dgm:cxn modelId="{D0EABE9A-3596-DB48-B7DC-61AE14E5C564}" type="presParOf" srcId="{7F66BDBC-CC73-F749-AEE0-3305BF543A53}" destId="{D3807E8A-F72C-2D4D-BBA5-379BE03C99E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056A7F5-6D11-47CA-A67B-306F23FC32C5}"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6706A70-A0AD-4669-94A2-7977B1083F68}">
      <dgm:prSet/>
      <dgm:spPr/>
      <dgm:t>
        <a:bodyPr/>
        <a:lstStyle/>
        <a:p>
          <a:r>
            <a:rPr lang="nl-NL"/>
            <a:t>Waar zien wij opportuniteiten voor vernieuwing in onze parochie? Of kunnen we er ontdekken of scheppen? </a:t>
          </a:r>
          <a:endParaRPr lang="en-US"/>
        </a:p>
      </dgm:t>
    </dgm:pt>
    <dgm:pt modelId="{00302E4F-7870-4748-9BEE-3104EA93B416}" type="parTrans" cxnId="{70B7A748-16FA-45D0-B84C-6D69C0C70F2D}">
      <dgm:prSet/>
      <dgm:spPr/>
      <dgm:t>
        <a:bodyPr/>
        <a:lstStyle/>
        <a:p>
          <a:endParaRPr lang="en-US"/>
        </a:p>
      </dgm:t>
    </dgm:pt>
    <dgm:pt modelId="{D1A58EF4-6A76-4469-9FB1-426BB7EFDD7F}" type="sibTrans" cxnId="{70B7A748-16FA-45D0-B84C-6D69C0C70F2D}">
      <dgm:prSet/>
      <dgm:spPr/>
      <dgm:t>
        <a:bodyPr/>
        <a:lstStyle/>
        <a:p>
          <a:endParaRPr lang="en-US"/>
        </a:p>
      </dgm:t>
    </dgm:pt>
    <dgm:pt modelId="{FD8B8976-59E7-4ECF-8CB3-E03D46B1CDAA}">
      <dgm:prSet/>
      <dgm:spPr/>
      <dgm:t>
        <a:bodyPr/>
        <a:lstStyle/>
        <a:p>
          <a:r>
            <a:rPr lang="nl-NL" dirty="0"/>
            <a:t>Als we onze parochie-koelkast opendoen, welke ingrediënten (processen, producten, personen, …) waarmee het mogelijk is vernieuwing op te starten, zien we dan? </a:t>
          </a:r>
          <a:endParaRPr lang="en-US" dirty="0"/>
        </a:p>
      </dgm:t>
    </dgm:pt>
    <dgm:pt modelId="{19D2CE81-17C6-4CC2-B573-285E6E9A5135}" type="parTrans" cxnId="{7674A4FC-EBC5-4C4F-8EB0-FBA566995D59}">
      <dgm:prSet/>
      <dgm:spPr/>
      <dgm:t>
        <a:bodyPr/>
        <a:lstStyle/>
        <a:p>
          <a:endParaRPr lang="en-US"/>
        </a:p>
      </dgm:t>
    </dgm:pt>
    <dgm:pt modelId="{6096529D-4576-4178-A6F6-9A70E1E31041}" type="sibTrans" cxnId="{7674A4FC-EBC5-4C4F-8EB0-FBA566995D59}">
      <dgm:prSet/>
      <dgm:spPr/>
      <dgm:t>
        <a:bodyPr/>
        <a:lstStyle/>
        <a:p>
          <a:endParaRPr lang="en-US"/>
        </a:p>
      </dgm:t>
    </dgm:pt>
    <dgm:pt modelId="{E6EEAECD-623D-5E42-834F-260BA5EE24BC}" type="pres">
      <dgm:prSet presAssocID="{7056A7F5-6D11-47CA-A67B-306F23FC32C5}" presName="linear" presStyleCnt="0">
        <dgm:presLayoutVars>
          <dgm:animLvl val="lvl"/>
          <dgm:resizeHandles val="exact"/>
        </dgm:presLayoutVars>
      </dgm:prSet>
      <dgm:spPr/>
    </dgm:pt>
    <dgm:pt modelId="{D29E05C7-0405-0D4C-8D8D-C4AA0AEC4517}" type="pres">
      <dgm:prSet presAssocID="{06706A70-A0AD-4669-94A2-7977B1083F68}" presName="parentText" presStyleLbl="node1" presStyleIdx="0" presStyleCnt="2">
        <dgm:presLayoutVars>
          <dgm:chMax val="0"/>
          <dgm:bulletEnabled val="1"/>
        </dgm:presLayoutVars>
      </dgm:prSet>
      <dgm:spPr/>
    </dgm:pt>
    <dgm:pt modelId="{6258DDAE-D47B-A949-B63E-D7E6C0C7272B}" type="pres">
      <dgm:prSet presAssocID="{D1A58EF4-6A76-4469-9FB1-426BB7EFDD7F}" presName="spacer" presStyleCnt="0"/>
      <dgm:spPr/>
    </dgm:pt>
    <dgm:pt modelId="{18D9AB12-D534-D141-A8F0-7619157ED450}" type="pres">
      <dgm:prSet presAssocID="{FD8B8976-59E7-4ECF-8CB3-E03D46B1CDAA}" presName="parentText" presStyleLbl="node1" presStyleIdx="1" presStyleCnt="2">
        <dgm:presLayoutVars>
          <dgm:chMax val="0"/>
          <dgm:bulletEnabled val="1"/>
        </dgm:presLayoutVars>
      </dgm:prSet>
      <dgm:spPr/>
    </dgm:pt>
  </dgm:ptLst>
  <dgm:cxnLst>
    <dgm:cxn modelId="{70B7A748-16FA-45D0-B84C-6D69C0C70F2D}" srcId="{7056A7F5-6D11-47CA-A67B-306F23FC32C5}" destId="{06706A70-A0AD-4669-94A2-7977B1083F68}" srcOrd="0" destOrd="0" parTransId="{00302E4F-7870-4748-9BEE-3104EA93B416}" sibTransId="{D1A58EF4-6A76-4469-9FB1-426BB7EFDD7F}"/>
    <dgm:cxn modelId="{C0E6B375-55AE-0F42-A713-DF483924580A}" type="presOf" srcId="{06706A70-A0AD-4669-94A2-7977B1083F68}" destId="{D29E05C7-0405-0D4C-8D8D-C4AA0AEC4517}" srcOrd="0" destOrd="0" presId="urn:microsoft.com/office/officeart/2005/8/layout/vList2"/>
    <dgm:cxn modelId="{DDB2E88E-507F-034B-8896-8882317CBB56}" type="presOf" srcId="{7056A7F5-6D11-47CA-A67B-306F23FC32C5}" destId="{E6EEAECD-623D-5E42-834F-260BA5EE24BC}" srcOrd="0" destOrd="0" presId="urn:microsoft.com/office/officeart/2005/8/layout/vList2"/>
    <dgm:cxn modelId="{E3B99198-339A-014B-82E2-C3C14DA004FA}" type="presOf" srcId="{FD8B8976-59E7-4ECF-8CB3-E03D46B1CDAA}" destId="{18D9AB12-D534-D141-A8F0-7619157ED450}" srcOrd="0" destOrd="0" presId="urn:microsoft.com/office/officeart/2005/8/layout/vList2"/>
    <dgm:cxn modelId="{7674A4FC-EBC5-4C4F-8EB0-FBA566995D59}" srcId="{7056A7F5-6D11-47CA-A67B-306F23FC32C5}" destId="{FD8B8976-59E7-4ECF-8CB3-E03D46B1CDAA}" srcOrd="1" destOrd="0" parTransId="{19D2CE81-17C6-4CC2-B573-285E6E9A5135}" sibTransId="{6096529D-4576-4178-A6F6-9A70E1E31041}"/>
    <dgm:cxn modelId="{901E5341-DD1C-DF46-A9A4-615B040A8AAA}" type="presParOf" srcId="{E6EEAECD-623D-5E42-834F-260BA5EE24BC}" destId="{D29E05C7-0405-0D4C-8D8D-C4AA0AEC4517}" srcOrd="0" destOrd="0" presId="urn:microsoft.com/office/officeart/2005/8/layout/vList2"/>
    <dgm:cxn modelId="{04B76F39-15D1-D648-82A3-23854C05A8CD}" type="presParOf" srcId="{E6EEAECD-623D-5E42-834F-260BA5EE24BC}" destId="{6258DDAE-D47B-A949-B63E-D7E6C0C7272B}" srcOrd="1" destOrd="0" presId="urn:microsoft.com/office/officeart/2005/8/layout/vList2"/>
    <dgm:cxn modelId="{65017033-ED8B-6A4B-950A-3A26F5DA43B8}" type="presParOf" srcId="{E6EEAECD-623D-5E42-834F-260BA5EE24BC}" destId="{18D9AB12-D534-D141-A8F0-7619157ED45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4C1464-BEDF-4BF9-A65D-048F18BD426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610C9AF2-8AAA-40F2-BD7B-533B9DABE7D9}">
      <dgm:prSet/>
      <dgm:spPr/>
      <dgm:t>
        <a:bodyPr/>
        <a:lstStyle/>
        <a:p>
          <a:r>
            <a:rPr lang="nl-NL" dirty="0"/>
            <a:t>Uitnodiging van IPB om over inhoud van brochure in gesprek te gaan</a:t>
          </a:r>
          <a:endParaRPr lang="en-US" dirty="0"/>
        </a:p>
      </dgm:t>
    </dgm:pt>
    <dgm:pt modelId="{525DFB3A-3458-4202-ACAB-BD7324027B2C}" type="parTrans" cxnId="{F0193E6E-B460-4A61-BC29-16E060C04B27}">
      <dgm:prSet/>
      <dgm:spPr/>
      <dgm:t>
        <a:bodyPr/>
        <a:lstStyle/>
        <a:p>
          <a:endParaRPr lang="en-US"/>
        </a:p>
      </dgm:t>
    </dgm:pt>
    <dgm:pt modelId="{A8AA2DED-A65A-4195-B8FB-F217D5C1C194}" type="sibTrans" cxnId="{F0193E6E-B460-4A61-BC29-16E060C04B27}">
      <dgm:prSet/>
      <dgm:spPr/>
      <dgm:t>
        <a:bodyPr/>
        <a:lstStyle/>
        <a:p>
          <a:endParaRPr lang="en-US"/>
        </a:p>
      </dgm:t>
    </dgm:pt>
    <dgm:pt modelId="{708AEFC4-1E7E-4C2A-83CA-CA50AA0DF353}">
      <dgm:prSet/>
      <dgm:spPr/>
      <dgm:t>
        <a:bodyPr/>
        <a:lstStyle/>
        <a:p>
          <a:r>
            <a:rPr lang="nl-NL"/>
            <a:t>Motor van ons engagement: gedeeld verlangen naar een levende geloofsgemeenschap</a:t>
          </a:r>
          <a:endParaRPr lang="en-US"/>
        </a:p>
      </dgm:t>
    </dgm:pt>
    <dgm:pt modelId="{D3EDAC11-5639-40D7-A977-2515C403DFAA}" type="parTrans" cxnId="{5C9A21EC-658D-4BA4-8DB6-A3DEB2F9AEBA}">
      <dgm:prSet/>
      <dgm:spPr/>
      <dgm:t>
        <a:bodyPr/>
        <a:lstStyle/>
        <a:p>
          <a:endParaRPr lang="en-US"/>
        </a:p>
      </dgm:t>
    </dgm:pt>
    <dgm:pt modelId="{6926E5E4-A266-4D68-AE1B-580B9BEB5D30}" type="sibTrans" cxnId="{5C9A21EC-658D-4BA4-8DB6-A3DEB2F9AEBA}">
      <dgm:prSet/>
      <dgm:spPr/>
      <dgm:t>
        <a:bodyPr/>
        <a:lstStyle/>
        <a:p>
          <a:endParaRPr lang="en-US"/>
        </a:p>
      </dgm:t>
    </dgm:pt>
    <dgm:pt modelId="{9B2261BC-BCBA-4A0A-8775-1B2A48272A23}">
      <dgm:prSet/>
      <dgm:spPr>
        <a:blipFill>
          <a:blip xmlns:r="http://schemas.openxmlformats.org/officeDocument/2006/relationships" r:embed="rId1"/>
          <a:stretch>
            <a:fillRect r="-971"/>
          </a:stretch>
        </a:blipFill>
      </dgm:spPr>
      <dgm:t>
        <a:bodyPr/>
        <a:lstStyle/>
        <a:p>
          <a:r>
            <a:rPr lang="nl-NL">
              <a:noFill/>
            </a:rPr>
            <a:t> </a:t>
          </a:r>
        </a:p>
      </dgm:t>
    </dgm:pt>
    <dgm:pt modelId="{EFCCF3ED-D1CB-4B16-94C8-0977B463D81E}" type="parTrans" cxnId="{69C0C6E0-626D-4751-94F7-7E6152C88EE8}">
      <dgm:prSet/>
      <dgm:spPr/>
      <dgm:t>
        <a:bodyPr/>
        <a:lstStyle/>
        <a:p>
          <a:endParaRPr lang="en-US"/>
        </a:p>
      </dgm:t>
    </dgm:pt>
    <dgm:pt modelId="{23844D5B-647B-4651-99B7-5E5D6DB7C8BF}" type="sibTrans" cxnId="{69C0C6E0-626D-4751-94F7-7E6152C88EE8}">
      <dgm:prSet/>
      <dgm:spPr/>
      <dgm:t>
        <a:bodyPr/>
        <a:lstStyle/>
        <a:p>
          <a:endParaRPr lang="en-US"/>
        </a:p>
      </dgm:t>
    </dgm:pt>
    <dgm:pt modelId="{7BE8CC6F-DBD1-4F05-8980-593105A4F60F}" type="pres">
      <dgm:prSet presAssocID="{2E4C1464-BEDF-4BF9-A65D-048F18BD4261}" presName="root" presStyleCnt="0">
        <dgm:presLayoutVars>
          <dgm:dir/>
          <dgm:resizeHandles val="exact"/>
        </dgm:presLayoutVars>
      </dgm:prSet>
      <dgm:spPr/>
    </dgm:pt>
    <dgm:pt modelId="{3A843F33-C7D3-4A85-B990-D24BD0E90CB4}" type="pres">
      <dgm:prSet presAssocID="{610C9AF2-8AAA-40F2-BD7B-533B9DABE7D9}" presName="compNode" presStyleCnt="0"/>
      <dgm:spPr/>
    </dgm:pt>
    <dgm:pt modelId="{29D67950-38D9-47BD-9E09-EF5B2970153E}" type="pres">
      <dgm:prSet presAssocID="{610C9AF2-8AAA-40F2-BD7B-533B9DABE7D9}" presName="bgRect" presStyleLbl="bgShp" presStyleIdx="0" presStyleCnt="3"/>
      <dgm:spPr/>
    </dgm:pt>
    <dgm:pt modelId="{94B9933C-BB46-4B81-92FA-D18F44BF1736}" type="pres">
      <dgm:prSet presAssocID="{610C9AF2-8AAA-40F2-BD7B-533B9DABE7D9}" presName="iconRect" presStyleLbl="node1" presStyleIdx="0" presStyleCnt="3"/>
      <dgm:spPr>
        <a:blipFill>
          <a:blip xmlns:r="http://schemas.openxmlformats.org/officeDocument/2006/relationships" r:embed="rId2"/>
          <a:srcRect/>
          <a:stretch>
            <a:fillRect l="-8000" r="-8000"/>
          </a:stretch>
        </a:blipFill>
        <a:ln>
          <a:noFill/>
        </a:ln>
      </dgm:spPr>
    </dgm:pt>
    <dgm:pt modelId="{067D83EF-45E5-47E9-AA4B-F528C637A7C3}" type="pres">
      <dgm:prSet presAssocID="{610C9AF2-8AAA-40F2-BD7B-533B9DABE7D9}" presName="spaceRect" presStyleCnt="0"/>
      <dgm:spPr/>
    </dgm:pt>
    <dgm:pt modelId="{8EF78EBC-5309-4F23-BE89-61C8E2CA44ED}" type="pres">
      <dgm:prSet presAssocID="{610C9AF2-8AAA-40F2-BD7B-533B9DABE7D9}" presName="parTx" presStyleLbl="revTx" presStyleIdx="0" presStyleCnt="3">
        <dgm:presLayoutVars>
          <dgm:chMax val="0"/>
          <dgm:chPref val="0"/>
        </dgm:presLayoutVars>
      </dgm:prSet>
      <dgm:spPr/>
    </dgm:pt>
    <dgm:pt modelId="{9F4509F9-9A02-44DB-B8A0-0B93A1E55FF2}" type="pres">
      <dgm:prSet presAssocID="{A8AA2DED-A65A-4195-B8FB-F217D5C1C194}" presName="sibTrans" presStyleCnt="0"/>
      <dgm:spPr/>
    </dgm:pt>
    <dgm:pt modelId="{B37A7D14-0CFF-416C-86E2-1FE38A9EE326}" type="pres">
      <dgm:prSet presAssocID="{708AEFC4-1E7E-4C2A-83CA-CA50AA0DF353}" presName="compNode" presStyleCnt="0"/>
      <dgm:spPr/>
    </dgm:pt>
    <dgm:pt modelId="{9558126A-5763-4038-9447-6CD8755BDE0E}" type="pres">
      <dgm:prSet presAssocID="{708AEFC4-1E7E-4C2A-83CA-CA50AA0DF353}" presName="bgRect" presStyleLbl="bgShp" presStyleIdx="1" presStyleCnt="3"/>
      <dgm:spPr/>
    </dgm:pt>
    <dgm:pt modelId="{2C9F3EB0-14E0-43D3-8155-9E162FA94603}" type="pres">
      <dgm:prSet presAssocID="{708AEFC4-1E7E-4C2A-83CA-CA50AA0DF353}" presName="iconRect" presStyleLbl="node1" presStyleIdx="1" presStyleCnt="3"/>
      <dgm:spPr>
        <a:blipFill>
          <a:blip xmlns:r="http://schemas.openxmlformats.org/officeDocument/2006/relationships" r:embed="rId3"/>
          <a:srcRect/>
          <a:stretch>
            <a:fillRect l="-17000" r="-17000"/>
          </a:stretch>
        </a:blipFill>
        <a:ln>
          <a:noFill/>
        </a:ln>
      </dgm:spPr>
    </dgm:pt>
    <dgm:pt modelId="{93DC2CE5-477E-443E-9267-46143DB82CB8}" type="pres">
      <dgm:prSet presAssocID="{708AEFC4-1E7E-4C2A-83CA-CA50AA0DF353}" presName="spaceRect" presStyleCnt="0"/>
      <dgm:spPr/>
    </dgm:pt>
    <dgm:pt modelId="{906D5368-8777-4E38-A46F-D7D885F80C92}" type="pres">
      <dgm:prSet presAssocID="{708AEFC4-1E7E-4C2A-83CA-CA50AA0DF353}" presName="parTx" presStyleLbl="revTx" presStyleIdx="1" presStyleCnt="3">
        <dgm:presLayoutVars>
          <dgm:chMax val="0"/>
          <dgm:chPref val="0"/>
        </dgm:presLayoutVars>
      </dgm:prSet>
      <dgm:spPr/>
    </dgm:pt>
    <dgm:pt modelId="{E7D82ED7-3364-46CC-98D0-846309948620}" type="pres">
      <dgm:prSet presAssocID="{6926E5E4-A266-4D68-AE1B-580B9BEB5D30}" presName="sibTrans" presStyleCnt="0"/>
      <dgm:spPr/>
    </dgm:pt>
    <dgm:pt modelId="{96F42B7F-66DC-4E44-8F36-344BDFDCF145}" type="pres">
      <dgm:prSet presAssocID="{9B2261BC-BCBA-4A0A-8775-1B2A48272A23}" presName="compNode" presStyleCnt="0"/>
      <dgm:spPr/>
    </dgm:pt>
    <dgm:pt modelId="{E3D22540-4D48-4943-A816-85A69D39FA46}" type="pres">
      <dgm:prSet presAssocID="{9B2261BC-BCBA-4A0A-8775-1B2A48272A23}" presName="bgRect" presStyleLbl="bgShp" presStyleIdx="2" presStyleCnt="3"/>
      <dgm:spPr/>
    </dgm:pt>
    <dgm:pt modelId="{3D6BFC74-09D7-4E63-8A88-41DA1061479C}" type="pres">
      <dgm:prSet presAssocID="{9B2261BC-BCBA-4A0A-8775-1B2A48272A23}" presName="iconRect" presStyleLbl="node1" presStyleIdx="2" presStyleCnt="3"/>
      <dgm:spPr>
        <a:blipFill>
          <a:blip xmlns:r="http://schemas.openxmlformats.org/officeDocument/2006/relationships"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a:stretch>
            <a:fillRect l="-25000" r="-25000"/>
          </a:stretch>
        </a:blipFill>
        <a:ln>
          <a:noFill/>
        </a:ln>
      </dgm:spPr>
    </dgm:pt>
    <dgm:pt modelId="{379AEB19-65B3-4E1B-B9DB-D915D5EC5505}" type="pres">
      <dgm:prSet presAssocID="{9B2261BC-BCBA-4A0A-8775-1B2A48272A23}" presName="spaceRect" presStyleCnt="0"/>
      <dgm:spPr/>
    </dgm:pt>
    <dgm:pt modelId="{8A43E585-E458-41E9-9152-4AD6C4294D52}" type="pres">
      <dgm:prSet presAssocID="{9B2261BC-BCBA-4A0A-8775-1B2A48272A23}" presName="parTx" presStyleLbl="revTx" presStyleIdx="2" presStyleCnt="3">
        <dgm:presLayoutVars>
          <dgm:chMax val="0"/>
          <dgm:chPref val="0"/>
        </dgm:presLayoutVars>
      </dgm:prSet>
      <dgm:spPr/>
    </dgm:pt>
  </dgm:ptLst>
  <dgm:cxnLst>
    <dgm:cxn modelId="{A7702054-73F0-4C06-A434-8EB6D2DD1BC9}" type="presOf" srcId="{610C9AF2-8AAA-40F2-BD7B-533B9DABE7D9}" destId="{8EF78EBC-5309-4F23-BE89-61C8E2CA44ED}" srcOrd="0" destOrd="0" presId="urn:microsoft.com/office/officeart/2018/2/layout/IconVerticalSolidList"/>
    <dgm:cxn modelId="{F0193E6E-B460-4A61-BC29-16E060C04B27}" srcId="{2E4C1464-BEDF-4BF9-A65D-048F18BD4261}" destId="{610C9AF2-8AAA-40F2-BD7B-533B9DABE7D9}" srcOrd="0" destOrd="0" parTransId="{525DFB3A-3458-4202-ACAB-BD7324027B2C}" sibTransId="{A8AA2DED-A65A-4195-B8FB-F217D5C1C194}"/>
    <dgm:cxn modelId="{91E0AAD2-5CAF-4B53-BE1A-F55B922A0D9A}" type="presOf" srcId="{9B2261BC-BCBA-4A0A-8775-1B2A48272A23}" destId="{8A43E585-E458-41E9-9152-4AD6C4294D52}" srcOrd="0" destOrd="0" presId="urn:microsoft.com/office/officeart/2018/2/layout/IconVerticalSolidList"/>
    <dgm:cxn modelId="{69C0C6E0-626D-4751-94F7-7E6152C88EE8}" srcId="{2E4C1464-BEDF-4BF9-A65D-048F18BD4261}" destId="{9B2261BC-BCBA-4A0A-8775-1B2A48272A23}" srcOrd="2" destOrd="0" parTransId="{EFCCF3ED-D1CB-4B16-94C8-0977B463D81E}" sibTransId="{23844D5B-647B-4651-99B7-5E5D6DB7C8BF}"/>
    <dgm:cxn modelId="{DC89DAE5-5A6F-42EC-81F0-8AB59F995D46}" type="presOf" srcId="{2E4C1464-BEDF-4BF9-A65D-048F18BD4261}" destId="{7BE8CC6F-DBD1-4F05-8980-593105A4F60F}" srcOrd="0" destOrd="0" presId="urn:microsoft.com/office/officeart/2018/2/layout/IconVerticalSolidList"/>
    <dgm:cxn modelId="{5C9A21EC-658D-4BA4-8DB6-A3DEB2F9AEBA}" srcId="{2E4C1464-BEDF-4BF9-A65D-048F18BD4261}" destId="{708AEFC4-1E7E-4C2A-83CA-CA50AA0DF353}" srcOrd="1" destOrd="0" parTransId="{D3EDAC11-5639-40D7-A977-2515C403DFAA}" sibTransId="{6926E5E4-A266-4D68-AE1B-580B9BEB5D30}"/>
    <dgm:cxn modelId="{33F381F9-AFEA-4FEA-9426-F04C172E3FE3}" type="presOf" srcId="{708AEFC4-1E7E-4C2A-83CA-CA50AA0DF353}" destId="{906D5368-8777-4E38-A46F-D7D885F80C92}" srcOrd="0" destOrd="0" presId="urn:microsoft.com/office/officeart/2018/2/layout/IconVerticalSolidList"/>
    <dgm:cxn modelId="{7136A7D7-374C-4CCB-A0DA-7DA4A289DC4F}" type="presParOf" srcId="{7BE8CC6F-DBD1-4F05-8980-593105A4F60F}" destId="{3A843F33-C7D3-4A85-B990-D24BD0E90CB4}" srcOrd="0" destOrd="0" presId="urn:microsoft.com/office/officeart/2018/2/layout/IconVerticalSolidList"/>
    <dgm:cxn modelId="{F2893B9E-8A8E-42DC-B689-211EA726498D}" type="presParOf" srcId="{3A843F33-C7D3-4A85-B990-D24BD0E90CB4}" destId="{29D67950-38D9-47BD-9E09-EF5B2970153E}" srcOrd="0" destOrd="0" presId="urn:microsoft.com/office/officeart/2018/2/layout/IconVerticalSolidList"/>
    <dgm:cxn modelId="{D7ECB6D0-E790-4E51-90C5-5500D12F43B8}" type="presParOf" srcId="{3A843F33-C7D3-4A85-B990-D24BD0E90CB4}" destId="{94B9933C-BB46-4B81-92FA-D18F44BF1736}" srcOrd="1" destOrd="0" presId="urn:microsoft.com/office/officeart/2018/2/layout/IconVerticalSolidList"/>
    <dgm:cxn modelId="{00BBD915-1BDD-4FDD-9D54-4F382E423638}" type="presParOf" srcId="{3A843F33-C7D3-4A85-B990-D24BD0E90CB4}" destId="{067D83EF-45E5-47E9-AA4B-F528C637A7C3}" srcOrd="2" destOrd="0" presId="urn:microsoft.com/office/officeart/2018/2/layout/IconVerticalSolidList"/>
    <dgm:cxn modelId="{89DDE26B-85B5-4969-922A-B76E11FED4DD}" type="presParOf" srcId="{3A843F33-C7D3-4A85-B990-D24BD0E90CB4}" destId="{8EF78EBC-5309-4F23-BE89-61C8E2CA44ED}" srcOrd="3" destOrd="0" presId="urn:microsoft.com/office/officeart/2018/2/layout/IconVerticalSolidList"/>
    <dgm:cxn modelId="{D79E0177-3DD2-4D96-8008-AA1502D66B87}" type="presParOf" srcId="{7BE8CC6F-DBD1-4F05-8980-593105A4F60F}" destId="{9F4509F9-9A02-44DB-B8A0-0B93A1E55FF2}" srcOrd="1" destOrd="0" presId="urn:microsoft.com/office/officeart/2018/2/layout/IconVerticalSolidList"/>
    <dgm:cxn modelId="{7126AE55-A672-4235-8F0F-95F5BB45CB47}" type="presParOf" srcId="{7BE8CC6F-DBD1-4F05-8980-593105A4F60F}" destId="{B37A7D14-0CFF-416C-86E2-1FE38A9EE326}" srcOrd="2" destOrd="0" presId="urn:microsoft.com/office/officeart/2018/2/layout/IconVerticalSolidList"/>
    <dgm:cxn modelId="{982FB1A7-8F90-4034-B16E-C61990E14C5B}" type="presParOf" srcId="{B37A7D14-0CFF-416C-86E2-1FE38A9EE326}" destId="{9558126A-5763-4038-9447-6CD8755BDE0E}" srcOrd="0" destOrd="0" presId="urn:microsoft.com/office/officeart/2018/2/layout/IconVerticalSolidList"/>
    <dgm:cxn modelId="{1C8929EE-A0AD-422D-A242-880A7D1E3BDF}" type="presParOf" srcId="{B37A7D14-0CFF-416C-86E2-1FE38A9EE326}" destId="{2C9F3EB0-14E0-43D3-8155-9E162FA94603}" srcOrd="1" destOrd="0" presId="urn:microsoft.com/office/officeart/2018/2/layout/IconVerticalSolidList"/>
    <dgm:cxn modelId="{1260641E-5814-4DD8-B6B8-E99814D0F114}" type="presParOf" srcId="{B37A7D14-0CFF-416C-86E2-1FE38A9EE326}" destId="{93DC2CE5-477E-443E-9267-46143DB82CB8}" srcOrd="2" destOrd="0" presId="urn:microsoft.com/office/officeart/2018/2/layout/IconVerticalSolidList"/>
    <dgm:cxn modelId="{0675AFA1-346E-4E00-9CC0-8C9D3513A160}" type="presParOf" srcId="{B37A7D14-0CFF-416C-86E2-1FE38A9EE326}" destId="{906D5368-8777-4E38-A46F-D7D885F80C92}" srcOrd="3" destOrd="0" presId="urn:microsoft.com/office/officeart/2018/2/layout/IconVerticalSolidList"/>
    <dgm:cxn modelId="{B8229744-C11F-403B-8D34-8EF8478F1339}" type="presParOf" srcId="{7BE8CC6F-DBD1-4F05-8980-593105A4F60F}" destId="{E7D82ED7-3364-46CC-98D0-846309948620}" srcOrd="3" destOrd="0" presId="urn:microsoft.com/office/officeart/2018/2/layout/IconVerticalSolidList"/>
    <dgm:cxn modelId="{8C8425F0-C788-4EAF-8F81-40F72640F380}" type="presParOf" srcId="{7BE8CC6F-DBD1-4F05-8980-593105A4F60F}" destId="{96F42B7F-66DC-4E44-8F36-344BDFDCF145}" srcOrd="4" destOrd="0" presId="urn:microsoft.com/office/officeart/2018/2/layout/IconVerticalSolidList"/>
    <dgm:cxn modelId="{607ADCCA-829F-47EE-AB97-150A32AB94BA}" type="presParOf" srcId="{96F42B7F-66DC-4E44-8F36-344BDFDCF145}" destId="{E3D22540-4D48-4943-A816-85A69D39FA46}" srcOrd="0" destOrd="0" presId="urn:microsoft.com/office/officeart/2018/2/layout/IconVerticalSolidList"/>
    <dgm:cxn modelId="{24A4F90A-098D-4B85-B368-9F2F7F22B50A}" type="presParOf" srcId="{96F42B7F-66DC-4E44-8F36-344BDFDCF145}" destId="{3D6BFC74-09D7-4E63-8A88-41DA1061479C}" srcOrd="1" destOrd="0" presId="urn:microsoft.com/office/officeart/2018/2/layout/IconVerticalSolidList"/>
    <dgm:cxn modelId="{F3553179-B655-4962-9D3B-3AAE571C0E1B}" type="presParOf" srcId="{96F42B7F-66DC-4E44-8F36-344BDFDCF145}" destId="{379AEB19-65B3-4E1B-B9DB-D915D5EC5505}" srcOrd="2" destOrd="0" presId="urn:microsoft.com/office/officeart/2018/2/layout/IconVerticalSolidList"/>
    <dgm:cxn modelId="{08CC323D-B1A3-4B62-9CA7-A150C06BD473}" type="presParOf" srcId="{96F42B7F-66DC-4E44-8F36-344BDFDCF145}" destId="{8A43E585-E458-41E9-9152-4AD6C4294D52}"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F64DCA-37B2-4923-B747-545CB343E4DC}"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E4858DB1-249B-49D8-BA3B-62DC7CC8AC93}">
      <dgm:prSet/>
      <dgm:spPr/>
      <dgm:t>
        <a:bodyPr/>
        <a:lstStyle/>
        <a:p>
          <a:r>
            <a:rPr lang="nl-NL" dirty="0"/>
            <a:t>(1) De meeste pastorale plannen blijken weinig betrouwbaar: geen specifieke doelstellingen, geen tijdspad, geen onderscheid tussen hoge en lage prioriteiten, geen beschrijving van verantwoordelijkheden en competenties …</a:t>
          </a:r>
          <a:endParaRPr lang="en-US" dirty="0"/>
        </a:p>
      </dgm:t>
    </dgm:pt>
    <dgm:pt modelId="{3D8DA291-D808-4700-82D3-F9303027E14B}" type="parTrans" cxnId="{CFBC470C-181A-4A02-B033-443CB6593413}">
      <dgm:prSet/>
      <dgm:spPr/>
      <dgm:t>
        <a:bodyPr/>
        <a:lstStyle/>
        <a:p>
          <a:endParaRPr lang="en-US"/>
        </a:p>
      </dgm:t>
    </dgm:pt>
    <dgm:pt modelId="{2781B804-A17C-440F-8FB0-B6002493DBB3}" type="sibTrans" cxnId="{CFBC470C-181A-4A02-B033-443CB6593413}">
      <dgm:prSet/>
      <dgm:spPr/>
      <dgm:t>
        <a:bodyPr/>
        <a:lstStyle/>
        <a:p>
          <a:endParaRPr lang="en-US"/>
        </a:p>
      </dgm:t>
    </dgm:pt>
    <dgm:pt modelId="{72A2A736-3098-4982-BD78-223701418166}">
      <dgm:prSet/>
      <dgm:spPr/>
      <dgm:t>
        <a:bodyPr/>
        <a:lstStyle/>
        <a:p>
          <a:r>
            <a:rPr lang="nl-NL" dirty="0"/>
            <a:t>(2) Gehanteerde kerkmodel is nog steeds het traditionele (voorbijgestreefde) model van de nabije (altaar-)gemeenschap, georiënteerd op de huidige sterk slinkende groep kerkgangers, en dat ondanks alle ‘missionaire’ retoriek</a:t>
          </a:r>
          <a:endParaRPr lang="en-US" dirty="0"/>
        </a:p>
      </dgm:t>
    </dgm:pt>
    <dgm:pt modelId="{88CC78B0-1E96-4B55-AE10-607D88152626}" type="parTrans" cxnId="{7CEF0CD3-F66C-4F21-A97A-EC864AA52FF0}">
      <dgm:prSet/>
      <dgm:spPr/>
      <dgm:t>
        <a:bodyPr/>
        <a:lstStyle/>
        <a:p>
          <a:endParaRPr lang="en-US"/>
        </a:p>
      </dgm:t>
    </dgm:pt>
    <dgm:pt modelId="{64D48352-8684-41F3-ABB9-42DC99E2991C}" type="sibTrans" cxnId="{7CEF0CD3-F66C-4F21-A97A-EC864AA52FF0}">
      <dgm:prSet/>
      <dgm:spPr/>
      <dgm:t>
        <a:bodyPr/>
        <a:lstStyle/>
        <a:p>
          <a:endParaRPr lang="en-US"/>
        </a:p>
      </dgm:t>
    </dgm:pt>
    <dgm:pt modelId="{CFD41676-F88A-4E48-B720-FF1FC7D76654}" type="pres">
      <dgm:prSet presAssocID="{49F64DCA-37B2-4923-B747-545CB343E4DC}" presName="root" presStyleCnt="0">
        <dgm:presLayoutVars>
          <dgm:dir/>
          <dgm:resizeHandles val="exact"/>
        </dgm:presLayoutVars>
      </dgm:prSet>
      <dgm:spPr/>
    </dgm:pt>
    <dgm:pt modelId="{ABD24A9A-D6FF-4068-B4BC-65D0056AE972}" type="pres">
      <dgm:prSet presAssocID="{E4858DB1-249B-49D8-BA3B-62DC7CC8AC93}" presName="compNode" presStyleCnt="0"/>
      <dgm:spPr/>
    </dgm:pt>
    <dgm:pt modelId="{871C8770-1D0C-432A-8BE5-6E41446E93D9}" type="pres">
      <dgm:prSet presAssocID="{E4858DB1-249B-49D8-BA3B-62DC7CC8AC93}" presName="bgRect" presStyleLbl="bgShp" presStyleIdx="0" presStyleCnt="2"/>
      <dgm:spPr/>
    </dgm:pt>
    <dgm:pt modelId="{84858824-8EF7-47A5-B62B-0EA506FED3D7}" type="pres">
      <dgm:prSet presAssocID="{E4858DB1-249B-49D8-BA3B-62DC7CC8AC93}" presName="iconRect" presStyleLbl="node1" presStyleIdx="0" presStyleCnt="2"/>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Klembord met kruizen en vinkjes met effen opvulling"/>
        </a:ext>
      </dgm:extLst>
    </dgm:pt>
    <dgm:pt modelId="{BA600FBC-EEBC-4A86-B460-95CB8497D917}" type="pres">
      <dgm:prSet presAssocID="{E4858DB1-249B-49D8-BA3B-62DC7CC8AC93}" presName="spaceRect" presStyleCnt="0"/>
      <dgm:spPr/>
    </dgm:pt>
    <dgm:pt modelId="{17FDC49C-5550-4283-B77A-D518E4F7F42E}" type="pres">
      <dgm:prSet presAssocID="{E4858DB1-249B-49D8-BA3B-62DC7CC8AC93}" presName="parTx" presStyleLbl="revTx" presStyleIdx="0" presStyleCnt="2">
        <dgm:presLayoutVars>
          <dgm:chMax val="0"/>
          <dgm:chPref val="0"/>
        </dgm:presLayoutVars>
      </dgm:prSet>
      <dgm:spPr/>
    </dgm:pt>
    <dgm:pt modelId="{9F9A5404-1A86-4788-B7F3-DC8EF63518F2}" type="pres">
      <dgm:prSet presAssocID="{2781B804-A17C-440F-8FB0-B6002493DBB3}" presName="sibTrans" presStyleCnt="0"/>
      <dgm:spPr/>
    </dgm:pt>
    <dgm:pt modelId="{C315653E-B95B-412E-B161-92F4F251BF09}" type="pres">
      <dgm:prSet presAssocID="{72A2A736-3098-4982-BD78-223701418166}" presName="compNode" presStyleCnt="0"/>
      <dgm:spPr/>
    </dgm:pt>
    <dgm:pt modelId="{6E67A10E-0A04-40B6-B1E0-C5097C3E6EB5}" type="pres">
      <dgm:prSet presAssocID="{72A2A736-3098-4982-BD78-223701418166}" presName="bgRect" presStyleLbl="bgShp" presStyleIdx="1" presStyleCnt="2"/>
      <dgm:spPr/>
    </dgm:pt>
    <dgm:pt modelId="{AF68A2DB-43B9-478E-8738-AF7A38C39AFB}" type="pres">
      <dgm:prSet presAssocID="{72A2A736-3098-4982-BD78-223701418166}"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ells"/>
        </a:ext>
      </dgm:extLst>
    </dgm:pt>
    <dgm:pt modelId="{A42CE144-8AD1-4727-BCB8-E26B23F339F0}" type="pres">
      <dgm:prSet presAssocID="{72A2A736-3098-4982-BD78-223701418166}" presName="spaceRect" presStyleCnt="0"/>
      <dgm:spPr/>
    </dgm:pt>
    <dgm:pt modelId="{BD02F83B-09AD-4ED9-AF12-9D241E79BFA1}" type="pres">
      <dgm:prSet presAssocID="{72A2A736-3098-4982-BD78-223701418166}" presName="parTx" presStyleLbl="revTx" presStyleIdx="1" presStyleCnt="2">
        <dgm:presLayoutVars>
          <dgm:chMax val="0"/>
          <dgm:chPref val="0"/>
        </dgm:presLayoutVars>
      </dgm:prSet>
      <dgm:spPr/>
    </dgm:pt>
  </dgm:ptLst>
  <dgm:cxnLst>
    <dgm:cxn modelId="{CFBC470C-181A-4A02-B033-443CB6593413}" srcId="{49F64DCA-37B2-4923-B747-545CB343E4DC}" destId="{E4858DB1-249B-49D8-BA3B-62DC7CC8AC93}" srcOrd="0" destOrd="0" parTransId="{3D8DA291-D808-4700-82D3-F9303027E14B}" sibTransId="{2781B804-A17C-440F-8FB0-B6002493DBB3}"/>
    <dgm:cxn modelId="{CD934667-85CB-47FA-BC60-A9D2AAA0F450}" type="presOf" srcId="{49F64DCA-37B2-4923-B747-545CB343E4DC}" destId="{CFD41676-F88A-4E48-B720-FF1FC7D76654}" srcOrd="0" destOrd="0" presId="urn:microsoft.com/office/officeart/2018/2/layout/IconVerticalSolidList"/>
    <dgm:cxn modelId="{A809DB81-17E0-4D70-B792-E78DE03C9B39}" type="presOf" srcId="{72A2A736-3098-4982-BD78-223701418166}" destId="{BD02F83B-09AD-4ED9-AF12-9D241E79BFA1}" srcOrd="0" destOrd="0" presId="urn:microsoft.com/office/officeart/2018/2/layout/IconVerticalSolidList"/>
    <dgm:cxn modelId="{429CFFA1-9FB5-4A11-B2CC-6910797E3232}" type="presOf" srcId="{E4858DB1-249B-49D8-BA3B-62DC7CC8AC93}" destId="{17FDC49C-5550-4283-B77A-D518E4F7F42E}" srcOrd="0" destOrd="0" presId="urn:microsoft.com/office/officeart/2018/2/layout/IconVerticalSolidList"/>
    <dgm:cxn modelId="{7CEF0CD3-F66C-4F21-A97A-EC864AA52FF0}" srcId="{49F64DCA-37B2-4923-B747-545CB343E4DC}" destId="{72A2A736-3098-4982-BD78-223701418166}" srcOrd="1" destOrd="0" parTransId="{88CC78B0-1E96-4B55-AE10-607D88152626}" sibTransId="{64D48352-8684-41F3-ABB9-42DC99E2991C}"/>
    <dgm:cxn modelId="{E89FD48F-7B62-4E42-AB00-567C25CAB138}" type="presParOf" srcId="{CFD41676-F88A-4E48-B720-FF1FC7D76654}" destId="{ABD24A9A-D6FF-4068-B4BC-65D0056AE972}" srcOrd="0" destOrd="0" presId="urn:microsoft.com/office/officeart/2018/2/layout/IconVerticalSolidList"/>
    <dgm:cxn modelId="{010FC1EB-AAC9-4AC4-8349-60777CAAFDA6}" type="presParOf" srcId="{ABD24A9A-D6FF-4068-B4BC-65D0056AE972}" destId="{871C8770-1D0C-432A-8BE5-6E41446E93D9}" srcOrd="0" destOrd="0" presId="urn:microsoft.com/office/officeart/2018/2/layout/IconVerticalSolidList"/>
    <dgm:cxn modelId="{C8B6742F-86F2-4B87-B154-13FB58E3ACAF}" type="presParOf" srcId="{ABD24A9A-D6FF-4068-B4BC-65D0056AE972}" destId="{84858824-8EF7-47A5-B62B-0EA506FED3D7}" srcOrd="1" destOrd="0" presId="urn:microsoft.com/office/officeart/2018/2/layout/IconVerticalSolidList"/>
    <dgm:cxn modelId="{7DD16DCD-6EDC-4969-9814-3EDF20EF51ED}" type="presParOf" srcId="{ABD24A9A-D6FF-4068-B4BC-65D0056AE972}" destId="{BA600FBC-EEBC-4A86-B460-95CB8497D917}" srcOrd="2" destOrd="0" presId="urn:microsoft.com/office/officeart/2018/2/layout/IconVerticalSolidList"/>
    <dgm:cxn modelId="{875A681E-7AB0-451E-8E61-3837AF8D04DC}" type="presParOf" srcId="{ABD24A9A-D6FF-4068-B4BC-65D0056AE972}" destId="{17FDC49C-5550-4283-B77A-D518E4F7F42E}" srcOrd="3" destOrd="0" presId="urn:microsoft.com/office/officeart/2018/2/layout/IconVerticalSolidList"/>
    <dgm:cxn modelId="{CF5A55AD-BB5B-48DC-8554-98DF1FB91053}" type="presParOf" srcId="{CFD41676-F88A-4E48-B720-FF1FC7D76654}" destId="{9F9A5404-1A86-4788-B7F3-DC8EF63518F2}" srcOrd="1" destOrd="0" presId="urn:microsoft.com/office/officeart/2018/2/layout/IconVerticalSolidList"/>
    <dgm:cxn modelId="{78BD841D-5F47-4078-9E69-36B28EDEF377}" type="presParOf" srcId="{CFD41676-F88A-4E48-B720-FF1FC7D76654}" destId="{C315653E-B95B-412E-B161-92F4F251BF09}" srcOrd="2" destOrd="0" presId="urn:microsoft.com/office/officeart/2018/2/layout/IconVerticalSolidList"/>
    <dgm:cxn modelId="{99007B92-7977-450E-90A4-A864C5140B0A}" type="presParOf" srcId="{C315653E-B95B-412E-B161-92F4F251BF09}" destId="{6E67A10E-0A04-40B6-B1E0-C5097C3E6EB5}" srcOrd="0" destOrd="0" presId="urn:microsoft.com/office/officeart/2018/2/layout/IconVerticalSolidList"/>
    <dgm:cxn modelId="{130EF1DA-5EA1-4E90-91A6-2559631E8A0A}" type="presParOf" srcId="{C315653E-B95B-412E-B161-92F4F251BF09}" destId="{AF68A2DB-43B9-478E-8738-AF7A38C39AFB}" srcOrd="1" destOrd="0" presId="urn:microsoft.com/office/officeart/2018/2/layout/IconVerticalSolidList"/>
    <dgm:cxn modelId="{15D09D54-FBD6-4364-B15C-6F6B4A472EAA}" type="presParOf" srcId="{C315653E-B95B-412E-B161-92F4F251BF09}" destId="{A42CE144-8AD1-4727-BCB8-E26B23F339F0}" srcOrd="2" destOrd="0" presId="urn:microsoft.com/office/officeart/2018/2/layout/IconVerticalSolidList"/>
    <dgm:cxn modelId="{C8CEC56F-60B6-4AC6-B3D6-2412EC9F1C7F}" type="presParOf" srcId="{C315653E-B95B-412E-B161-92F4F251BF09}" destId="{BD02F83B-09AD-4ED9-AF12-9D241E79BFA1}"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9F64DCA-37B2-4923-B747-545CB343E4DC}"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E4858DB1-249B-49D8-BA3B-62DC7CC8AC93}">
      <dgm:prSet/>
      <dgm:spPr/>
      <dgm:t>
        <a:bodyPr/>
        <a:lstStyle/>
        <a:p>
          <a:r>
            <a:rPr lang="nl-NL" dirty="0"/>
            <a:t>(3) Het ontbreken van een mobiliserende mentale focus die enige substantiële verandering tot stand zou kunnen brengen</a:t>
          </a:r>
          <a:endParaRPr lang="en-US" dirty="0"/>
        </a:p>
      </dgm:t>
    </dgm:pt>
    <dgm:pt modelId="{3D8DA291-D808-4700-82D3-F9303027E14B}" type="parTrans" cxnId="{CFBC470C-181A-4A02-B033-443CB6593413}">
      <dgm:prSet/>
      <dgm:spPr/>
      <dgm:t>
        <a:bodyPr/>
        <a:lstStyle/>
        <a:p>
          <a:endParaRPr lang="en-US"/>
        </a:p>
      </dgm:t>
    </dgm:pt>
    <dgm:pt modelId="{2781B804-A17C-440F-8FB0-B6002493DBB3}" type="sibTrans" cxnId="{CFBC470C-181A-4A02-B033-443CB6593413}">
      <dgm:prSet/>
      <dgm:spPr/>
      <dgm:t>
        <a:bodyPr/>
        <a:lstStyle/>
        <a:p>
          <a:endParaRPr lang="en-US"/>
        </a:p>
      </dgm:t>
    </dgm:pt>
    <dgm:pt modelId="{72A2A736-3098-4982-BD78-223701418166}">
      <dgm:prSet/>
      <dgm:spPr/>
      <dgm:t>
        <a:bodyPr/>
        <a:lstStyle/>
        <a:p>
          <a:r>
            <a:rPr lang="nl-NL" dirty="0"/>
            <a:t>Besluit: nood aan een praktisch inzicht van wat het betekent in de toekomst een moderne (2) katholieke kerk te zijn: een haalbare, rationele (1) en stimulerende (3) toekomstvisie</a:t>
          </a:r>
          <a:endParaRPr lang="en-US" dirty="0"/>
        </a:p>
      </dgm:t>
    </dgm:pt>
    <dgm:pt modelId="{88CC78B0-1E96-4B55-AE10-607D88152626}" type="parTrans" cxnId="{7CEF0CD3-F66C-4F21-A97A-EC864AA52FF0}">
      <dgm:prSet/>
      <dgm:spPr/>
      <dgm:t>
        <a:bodyPr/>
        <a:lstStyle/>
        <a:p>
          <a:endParaRPr lang="en-US"/>
        </a:p>
      </dgm:t>
    </dgm:pt>
    <dgm:pt modelId="{64D48352-8684-41F3-ABB9-42DC99E2991C}" type="sibTrans" cxnId="{7CEF0CD3-F66C-4F21-A97A-EC864AA52FF0}">
      <dgm:prSet/>
      <dgm:spPr/>
      <dgm:t>
        <a:bodyPr/>
        <a:lstStyle/>
        <a:p>
          <a:endParaRPr lang="en-US"/>
        </a:p>
      </dgm:t>
    </dgm:pt>
    <dgm:pt modelId="{CFD41676-F88A-4E48-B720-FF1FC7D76654}" type="pres">
      <dgm:prSet presAssocID="{49F64DCA-37B2-4923-B747-545CB343E4DC}" presName="root" presStyleCnt="0">
        <dgm:presLayoutVars>
          <dgm:dir/>
          <dgm:resizeHandles val="exact"/>
        </dgm:presLayoutVars>
      </dgm:prSet>
      <dgm:spPr/>
    </dgm:pt>
    <dgm:pt modelId="{ABD24A9A-D6FF-4068-B4BC-65D0056AE972}" type="pres">
      <dgm:prSet presAssocID="{E4858DB1-249B-49D8-BA3B-62DC7CC8AC93}" presName="compNode" presStyleCnt="0"/>
      <dgm:spPr/>
    </dgm:pt>
    <dgm:pt modelId="{871C8770-1D0C-432A-8BE5-6E41446E93D9}" type="pres">
      <dgm:prSet presAssocID="{E4858DB1-249B-49D8-BA3B-62DC7CC8AC93}" presName="bgRect" presStyleLbl="bgShp" presStyleIdx="0" presStyleCnt="2"/>
      <dgm:spPr/>
    </dgm:pt>
    <dgm:pt modelId="{84858824-8EF7-47A5-B62B-0EA506FED3D7}" type="pres">
      <dgm:prSet presAssocID="{E4858DB1-249B-49D8-BA3B-62DC7CC8AC93}"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estions"/>
        </a:ext>
      </dgm:extLst>
    </dgm:pt>
    <dgm:pt modelId="{BA600FBC-EEBC-4A86-B460-95CB8497D917}" type="pres">
      <dgm:prSet presAssocID="{E4858DB1-249B-49D8-BA3B-62DC7CC8AC93}" presName="spaceRect" presStyleCnt="0"/>
      <dgm:spPr/>
    </dgm:pt>
    <dgm:pt modelId="{17FDC49C-5550-4283-B77A-D518E4F7F42E}" type="pres">
      <dgm:prSet presAssocID="{E4858DB1-249B-49D8-BA3B-62DC7CC8AC93}" presName="parTx" presStyleLbl="revTx" presStyleIdx="0" presStyleCnt="2">
        <dgm:presLayoutVars>
          <dgm:chMax val="0"/>
          <dgm:chPref val="0"/>
        </dgm:presLayoutVars>
      </dgm:prSet>
      <dgm:spPr/>
    </dgm:pt>
    <dgm:pt modelId="{9F9A5404-1A86-4788-B7F3-DC8EF63518F2}" type="pres">
      <dgm:prSet presAssocID="{2781B804-A17C-440F-8FB0-B6002493DBB3}" presName="sibTrans" presStyleCnt="0"/>
      <dgm:spPr/>
    </dgm:pt>
    <dgm:pt modelId="{C315653E-B95B-412E-B161-92F4F251BF09}" type="pres">
      <dgm:prSet presAssocID="{72A2A736-3098-4982-BD78-223701418166}" presName="compNode" presStyleCnt="0"/>
      <dgm:spPr/>
    </dgm:pt>
    <dgm:pt modelId="{6E67A10E-0A04-40B6-B1E0-C5097C3E6EB5}" type="pres">
      <dgm:prSet presAssocID="{72A2A736-3098-4982-BD78-223701418166}" presName="bgRect" presStyleLbl="bgShp" presStyleIdx="1" presStyleCnt="2"/>
      <dgm:spPr/>
    </dgm:pt>
    <dgm:pt modelId="{AF68A2DB-43B9-478E-8738-AF7A38C39AFB}" type="pres">
      <dgm:prSet presAssocID="{72A2A736-3098-4982-BD78-223701418166}" presName="iconRect" presStyleLbl="node1" presStyleIdx="1" presStyleCnt="2"/>
      <dgm:spPr>
        <a:blipFill>
          <a:blip xmlns:r="http://schemas.openxmlformats.org/officeDocument/2006/relationships" r:embed="rId3"/>
          <a:srcRect/>
          <a:stretch>
            <a:fillRect l="-39000" r="-39000"/>
          </a:stretch>
        </a:blipFill>
        <a:ln>
          <a:noFill/>
        </a:ln>
      </dgm:spPr>
    </dgm:pt>
    <dgm:pt modelId="{A42CE144-8AD1-4727-BCB8-E26B23F339F0}" type="pres">
      <dgm:prSet presAssocID="{72A2A736-3098-4982-BD78-223701418166}" presName="spaceRect" presStyleCnt="0"/>
      <dgm:spPr/>
    </dgm:pt>
    <dgm:pt modelId="{BD02F83B-09AD-4ED9-AF12-9D241E79BFA1}" type="pres">
      <dgm:prSet presAssocID="{72A2A736-3098-4982-BD78-223701418166}" presName="parTx" presStyleLbl="revTx" presStyleIdx="1" presStyleCnt="2">
        <dgm:presLayoutVars>
          <dgm:chMax val="0"/>
          <dgm:chPref val="0"/>
        </dgm:presLayoutVars>
      </dgm:prSet>
      <dgm:spPr/>
    </dgm:pt>
  </dgm:ptLst>
  <dgm:cxnLst>
    <dgm:cxn modelId="{CFBC470C-181A-4A02-B033-443CB6593413}" srcId="{49F64DCA-37B2-4923-B747-545CB343E4DC}" destId="{E4858DB1-249B-49D8-BA3B-62DC7CC8AC93}" srcOrd="0" destOrd="0" parTransId="{3D8DA291-D808-4700-82D3-F9303027E14B}" sibTransId="{2781B804-A17C-440F-8FB0-B6002493DBB3}"/>
    <dgm:cxn modelId="{CD934667-85CB-47FA-BC60-A9D2AAA0F450}" type="presOf" srcId="{49F64DCA-37B2-4923-B747-545CB343E4DC}" destId="{CFD41676-F88A-4E48-B720-FF1FC7D76654}" srcOrd="0" destOrd="0" presId="urn:microsoft.com/office/officeart/2018/2/layout/IconVerticalSolidList"/>
    <dgm:cxn modelId="{A809DB81-17E0-4D70-B792-E78DE03C9B39}" type="presOf" srcId="{72A2A736-3098-4982-BD78-223701418166}" destId="{BD02F83B-09AD-4ED9-AF12-9D241E79BFA1}" srcOrd="0" destOrd="0" presId="urn:microsoft.com/office/officeart/2018/2/layout/IconVerticalSolidList"/>
    <dgm:cxn modelId="{429CFFA1-9FB5-4A11-B2CC-6910797E3232}" type="presOf" srcId="{E4858DB1-249B-49D8-BA3B-62DC7CC8AC93}" destId="{17FDC49C-5550-4283-B77A-D518E4F7F42E}" srcOrd="0" destOrd="0" presId="urn:microsoft.com/office/officeart/2018/2/layout/IconVerticalSolidList"/>
    <dgm:cxn modelId="{7CEF0CD3-F66C-4F21-A97A-EC864AA52FF0}" srcId="{49F64DCA-37B2-4923-B747-545CB343E4DC}" destId="{72A2A736-3098-4982-BD78-223701418166}" srcOrd="1" destOrd="0" parTransId="{88CC78B0-1E96-4B55-AE10-607D88152626}" sibTransId="{64D48352-8684-41F3-ABB9-42DC99E2991C}"/>
    <dgm:cxn modelId="{E89FD48F-7B62-4E42-AB00-567C25CAB138}" type="presParOf" srcId="{CFD41676-F88A-4E48-B720-FF1FC7D76654}" destId="{ABD24A9A-D6FF-4068-B4BC-65D0056AE972}" srcOrd="0" destOrd="0" presId="urn:microsoft.com/office/officeart/2018/2/layout/IconVerticalSolidList"/>
    <dgm:cxn modelId="{010FC1EB-AAC9-4AC4-8349-60777CAAFDA6}" type="presParOf" srcId="{ABD24A9A-D6FF-4068-B4BC-65D0056AE972}" destId="{871C8770-1D0C-432A-8BE5-6E41446E93D9}" srcOrd="0" destOrd="0" presId="urn:microsoft.com/office/officeart/2018/2/layout/IconVerticalSolidList"/>
    <dgm:cxn modelId="{C8B6742F-86F2-4B87-B154-13FB58E3ACAF}" type="presParOf" srcId="{ABD24A9A-D6FF-4068-B4BC-65D0056AE972}" destId="{84858824-8EF7-47A5-B62B-0EA506FED3D7}" srcOrd="1" destOrd="0" presId="urn:microsoft.com/office/officeart/2018/2/layout/IconVerticalSolidList"/>
    <dgm:cxn modelId="{7DD16DCD-6EDC-4969-9814-3EDF20EF51ED}" type="presParOf" srcId="{ABD24A9A-D6FF-4068-B4BC-65D0056AE972}" destId="{BA600FBC-EEBC-4A86-B460-95CB8497D917}" srcOrd="2" destOrd="0" presId="urn:microsoft.com/office/officeart/2018/2/layout/IconVerticalSolidList"/>
    <dgm:cxn modelId="{875A681E-7AB0-451E-8E61-3837AF8D04DC}" type="presParOf" srcId="{ABD24A9A-D6FF-4068-B4BC-65D0056AE972}" destId="{17FDC49C-5550-4283-B77A-D518E4F7F42E}" srcOrd="3" destOrd="0" presId="urn:microsoft.com/office/officeart/2018/2/layout/IconVerticalSolidList"/>
    <dgm:cxn modelId="{CF5A55AD-BB5B-48DC-8554-98DF1FB91053}" type="presParOf" srcId="{CFD41676-F88A-4E48-B720-FF1FC7D76654}" destId="{9F9A5404-1A86-4788-B7F3-DC8EF63518F2}" srcOrd="1" destOrd="0" presId="urn:microsoft.com/office/officeart/2018/2/layout/IconVerticalSolidList"/>
    <dgm:cxn modelId="{78BD841D-5F47-4078-9E69-36B28EDEF377}" type="presParOf" srcId="{CFD41676-F88A-4E48-B720-FF1FC7D76654}" destId="{C315653E-B95B-412E-B161-92F4F251BF09}" srcOrd="2" destOrd="0" presId="urn:microsoft.com/office/officeart/2018/2/layout/IconVerticalSolidList"/>
    <dgm:cxn modelId="{99007B92-7977-450E-90A4-A864C5140B0A}" type="presParOf" srcId="{C315653E-B95B-412E-B161-92F4F251BF09}" destId="{6E67A10E-0A04-40B6-B1E0-C5097C3E6EB5}" srcOrd="0" destOrd="0" presId="urn:microsoft.com/office/officeart/2018/2/layout/IconVerticalSolidList"/>
    <dgm:cxn modelId="{130EF1DA-5EA1-4E90-91A6-2559631E8A0A}" type="presParOf" srcId="{C315653E-B95B-412E-B161-92F4F251BF09}" destId="{AF68A2DB-43B9-478E-8738-AF7A38C39AFB}" srcOrd="1" destOrd="0" presId="urn:microsoft.com/office/officeart/2018/2/layout/IconVerticalSolidList"/>
    <dgm:cxn modelId="{15D09D54-FBD6-4364-B15C-6F6B4A472EAA}" type="presParOf" srcId="{C315653E-B95B-412E-B161-92F4F251BF09}" destId="{A42CE144-8AD1-4727-BCB8-E26B23F339F0}" srcOrd="2" destOrd="0" presId="urn:microsoft.com/office/officeart/2018/2/layout/IconVerticalSolidList"/>
    <dgm:cxn modelId="{C8CEC56F-60B6-4AC6-B3D6-2412EC9F1C7F}" type="presParOf" srcId="{C315653E-B95B-412E-B161-92F4F251BF09}" destId="{BD02F83B-09AD-4ED9-AF12-9D241E79BFA1}"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4B9C55E-5EED-4A68-86E1-C08B7CE96D1B}"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E5CE0593-DD6A-41E6-BB1F-1D6770D4738F}">
      <dgm:prSet/>
      <dgm:spPr/>
      <dgm:t>
        <a:bodyPr/>
        <a:lstStyle/>
        <a:p>
          <a:r>
            <a:rPr lang="nl-NL"/>
            <a:t>Een pastoraal plan?</a:t>
          </a:r>
          <a:endParaRPr lang="en-US"/>
        </a:p>
      </dgm:t>
    </dgm:pt>
    <dgm:pt modelId="{D27AAC10-1778-4BE9-A6A6-19E673C4FBBB}" type="parTrans" cxnId="{5279CD0B-5806-4676-9A95-2B6AB436E0CE}">
      <dgm:prSet/>
      <dgm:spPr/>
      <dgm:t>
        <a:bodyPr/>
        <a:lstStyle/>
        <a:p>
          <a:endParaRPr lang="en-US"/>
        </a:p>
      </dgm:t>
    </dgm:pt>
    <dgm:pt modelId="{0D65071E-DB26-44E1-AFB2-44DA5ABB1757}" type="sibTrans" cxnId="{5279CD0B-5806-4676-9A95-2B6AB436E0CE}">
      <dgm:prSet/>
      <dgm:spPr/>
      <dgm:t>
        <a:bodyPr/>
        <a:lstStyle/>
        <a:p>
          <a:endParaRPr lang="en-US"/>
        </a:p>
      </dgm:t>
    </dgm:pt>
    <dgm:pt modelId="{D91FAA7B-B25C-4AF6-9147-B21A8C66C8E4}">
      <dgm:prSet/>
      <dgm:spPr/>
      <dgm:t>
        <a:bodyPr/>
        <a:lstStyle/>
        <a:p>
          <a:r>
            <a:rPr lang="nl-NL"/>
            <a:t>Een missionair kerkmodel of dat van de klassieke ‘altaar’-gemeenschap?</a:t>
          </a:r>
          <a:endParaRPr lang="en-US"/>
        </a:p>
      </dgm:t>
    </dgm:pt>
    <dgm:pt modelId="{7CD7C98E-ED4B-4E13-9A4C-FE88E6056481}" type="parTrans" cxnId="{E2D5F911-D30C-42DA-A6C7-DEB23B2AD86D}">
      <dgm:prSet/>
      <dgm:spPr/>
      <dgm:t>
        <a:bodyPr/>
        <a:lstStyle/>
        <a:p>
          <a:endParaRPr lang="en-US"/>
        </a:p>
      </dgm:t>
    </dgm:pt>
    <dgm:pt modelId="{FF6D6AB3-3524-436B-B1A7-1A06EBFCAE95}" type="sibTrans" cxnId="{E2D5F911-D30C-42DA-A6C7-DEB23B2AD86D}">
      <dgm:prSet/>
      <dgm:spPr/>
      <dgm:t>
        <a:bodyPr/>
        <a:lstStyle/>
        <a:p>
          <a:endParaRPr lang="en-US"/>
        </a:p>
      </dgm:t>
    </dgm:pt>
    <dgm:pt modelId="{0CE0023C-0EBA-4113-9E3F-D845249E45AB}">
      <dgm:prSet/>
      <dgm:spPr/>
      <dgm:t>
        <a:bodyPr/>
        <a:lstStyle/>
        <a:p>
          <a:r>
            <a:rPr lang="nl-NL"/>
            <a:t>Ontbreekt ook bij ons een mobiliserende mentale focus?</a:t>
          </a:r>
          <a:endParaRPr lang="en-US"/>
        </a:p>
      </dgm:t>
    </dgm:pt>
    <dgm:pt modelId="{46EC4FBC-7B05-4F5B-BB8F-FBEA98DE1C06}" type="parTrans" cxnId="{E3D4D3BA-1369-43A6-B4E0-2582F5199FB9}">
      <dgm:prSet/>
      <dgm:spPr/>
      <dgm:t>
        <a:bodyPr/>
        <a:lstStyle/>
        <a:p>
          <a:endParaRPr lang="en-US"/>
        </a:p>
      </dgm:t>
    </dgm:pt>
    <dgm:pt modelId="{56B64CC2-EE76-4B02-BB1A-56E6D3D20A14}" type="sibTrans" cxnId="{E3D4D3BA-1369-43A6-B4E0-2582F5199FB9}">
      <dgm:prSet/>
      <dgm:spPr/>
      <dgm:t>
        <a:bodyPr/>
        <a:lstStyle/>
        <a:p>
          <a:endParaRPr lang="en-US"/>
        </a:p>
      </dgm:t>
    </dgm:pt>
    <dgm:pt modelId="{019A3C51-20FF-4C2A-BD09-01B0A9A91F00}">
      <dgm:prSet/>
      <dgm:spPr/>
      <dgm:t>
        <a:bodyPr/>
        <a:lstStyle/>
        <a:p>
          <a:r>
            <a:rPr lang="nl-NL" dirty="0"/>
            <a:t>Kunnen we ons vinden in het besluit: nood aan een moderne, doordachte en stimulerende toekomstvisie?</a:t>
          </a:r>
          <a:endParaRPr lang="en-US" dirty="0"/>
        </a:p>
      </dgm:t>
    </dgm:pt>
    <dgm:pt modelId="{13CC33A0-EB7B-48B9-8F9B-0DB4D55E8E1B}" type="parTrans" cxnId="{12C6D905-EFCC-4A14-A2FD-743BDB972FC4}">
      <dgm:prSet/>
      <dgm:spPr/>
      <dgm:t>
        <a:bodyPr/>
        <a:lstStyle/>
        <a:p>
          <a:endParaRPr lang="en-US"/>
        </a:p>
      </dgm:t>
    </dgm:pt>
    <dgm:pt modelId="{0C21A355-7EB3-48B9-89B0-311E9B39DC86}" type="sibTrans" cxnId="{12C6D905-EFCC-4A14-A2FD-743BDB972FC4}">
      <dgm:prSet/>
      <dgm:spPr/>
      <dgm:t>
        <a:bodyPr/>
        <a:lstStyle/>
        <a:p>
          <a:endParaRPr lang="en-US"/>
        </a:p>
      </dgm:t>
    </dgm:pt>
    <dgm:pt modelId="{942DC0AA-24B8-194B-8A89-3D76DA05B62E}" type="pres">
      <dgm:prSet presAssocID="{F4B9C55E-5EED-4A68-86E1-C08B7CE96D1B}" presName="linear" presStyleCnt="0">
        <dgm:presLayoutVars>
          <dgm:animLvl val="lvl"/>
          <dgm:resizeHandles val="exact"/>
        </dgm:presLayoutVars>
      </dgm:prSet>
      <dgm:spPr/>
    </dgm:pt>
    <dgm:pt modelId="{7A74F2D1-0DE5-D344-886F-208321504820}" type="pres">
      <dgm:prSet presAssocID="{E5CE0593-DD6A-41E6-BB1F-1D6770D4738F}" presName="parentText" presStyleLbl="node1" presStyleIdx="0" presStyleCnt="4">
        <dgm:presLayoutVars>
          <dgm:chMax val="0"/>
          <dgm:bulletEnabled val="1"/>
        </dgm:presLayoutVars>
      </dgm:prSet>
      <dgm:spPr/>
    </dgm:pt>
    <dgm:pt modelId="{83909A1F-7D5E-C448-A819-9023BC0A7F67}" type="pres">
      <dgm:prSet presAssocID="{0D65071E-DB26-44E1-AFB2-44DA5ABB1757}" presName="spacer" presStyleCnt="0"/>
      <dgm:spPr/>
    </dgm:pt>
    <dgm:pt modelId="{694A2B53-F5DE-E746-A82D-1EE7E23DEAE2}" type="pres">
      <dgm:prSet presAssocID="{D91FAA7B-B25C-4AF6-9147-B21A8C66C8E4}" presName="parentText" presStyleLbl="node1" presStyleIdx="1" presStyleCnt="4">
        <dgm:presLayoutVars>
          <dgm:chMax val="0"/>
          <dgm:bulletEnabled val="1"/>
        </dgm:presLayoutVars>
      </dgm:prSet>
      <dgm:spPr/>
    </dgm:pt>
    <dgm:pt modelId="{21631371-C934-4B46-A376-657F81FDB90A}" type="pres">
      <dgm:prSet presAssocID="{FF6D6AB3-3524-436B-B1A7-1A06EBFCAE95}" presName="spacer" presStyleCnt="0"/>
      <dgm:spPr/>
    </dgm:pt>
    <dgm:pt modelId="{49B9697F-2E59-D343-AA42-4572D78C1DE7}" type="pres">
      <dgm:prSet presAssocID="{0CE0023C-0EBA-4113-9E3F-D845249E45AB}" presName="parentText" presStyleLbl="node1" presStyleIdx="2" presStyleCnt="4">
        <dgm:presLayoutVars>
          <dgm:chMax val="0"/>
          <dgm:bulletEnabled val="1"/>
        </dgm:presLayoutVars>
      </dgm:prSet>
      <dgm:spPr/>
    </dgm:pt>
    <dgm:pt modelId="{05C64AC2-4892-F646-BA1D-F869B6FF73D9}" type="pres">
      <dgm:prSet presAssocID="{56B64CC2-EE76-4B02-BB1A-56E6D3D20A14}" presName="spacer" presStyleCnt="0"/>
      <dgm:spPr/>
    </dgm:pt>
    <dgm:pt modelId="{C7EC4494-14A7-C44D-860F-38D3356214FA}" type="pres">
      <dgm:prSet presAssocID="{019A3C51-20FF-4C2A-BD09-01B0A9A91F00}" presName="parentText" presStyleLbl="node1" presStyleIdx="3" presStyleCnt="4">
        <dgm:presLayoutVars>
          <dgm:chMax val="0"/>
          <dgm:bulletEnabled val="1"/>
        </dgm:presLayoutVars>
      </dgm:prSet>
      <dgm:spPr/>
    </dgm:pt>
  </dgm:ptLst>
  <dgm:cxnLst>
    <dgm:cxn modelId="{12C6D905-EFCC-4A14-A2FD-743BDB972FC4}" srcId="{F4B9C55E-5EED-4A68-86E1-C08B7CE96D1B}" destId="{019A3C51-20FF-4C2A-BD09-01B0A9A91F00}" srcOrd="3" destOrd="0" parTransId="{13CC33A0-EB7B-48B9-8F9B-0DB4D55E8E1B}" sibTransId="{0C21A355-7EB3-48B9-89B0-311E9B39DC86}"/>
    <dgm:cxn modelId="{5279CD0B-5806-4676-9A95-2B6AB436E0CE}" srcId="{F4B9C55E-5EED-4A68-86E1-C08B7CE96D1B}" destId="{E5CE0593-DD6A-41E6-BB1F-1D6770D4738F}" srcOrd="0" destOrd="0" parTransId="{D27AAC10-1778-4BE9-A6A6-19E673C4FBBB}" sibTransId="{0D65071E-DB26-44E1-AFB2-44DA5ABB1757}"/>
    <dgm:cxn modelId="{A099C20F-3652-0B46-8554-EBFC692D8223}" type="presOf" srcId="{E5CE0593-DD6A-41E6-BB1F-1D6770D4738F}" destId="{7A74F2D1-0DE5-D344-886F-208321504820}" srcOrd="0" destOrd="0" presId="urn:microsoft.com/office/officeart/2005/8/layout/vList2"/>
    <dgm:cxn modelId="{E2D5F911-D30C-42DA-A6C7-DEB23B2AD86D}" srcId="{F4B9C55E-5EED-4A68-86E1-C08B7CE96D1B}" destId="{D91FAA7B-B25C-4AF6-9147-B21A8C66C8E4}" srcOrd="1" destOrd="0" parTransId="{7CD7C98E-ED4B-4E13-9A4C-FE88E6056481}" sibTransId="{FF6D6AB3-3524-436B-B1A7-1A06EBFCAE95}"/>
    <dgm:cxn modelId="{91DC7B15-586E-3D4F-8030-5590F0851119}" type="presOf" srcId="{F4B9C55E-5EED-4A68-86E1-C08B7CE96D1B}" destId="{942DC0AA-24B8-194B-8A89-3D76DA05B62E}" srcOrd="0" destOrd="0" presId="urn:microsoft.com/office/officeart/2005/8/layout/vList2"/>
    <dgm:cxn modelId="{D3E3EDAA-87C0-B94F-B8BB-7AB1BA2E431E}" type="presOf" srcId="{0CE0023C-0EBA-4113-9E3F-D845249E45AB}" destId="{49B9697F-2E59-D343-AA42-4572D78C1DE7}" srcOrd="0" destOrd="0" presId="urn:microsoft.com/office/officeart/2005/8/layout/vList2"/>
    <dgm:cxn modelId="{E3D4D3BA-1369-43A6-B4E0-2582F5199FB9}" srcId="{F4B9C55E-5EED-4A68-86E1-C08B7CE96D1B}" destId="{0CE0023C-0EBA-4113-9E3F-D845249E45AB}" srcOrd="2" destOrd="0" parTransId="{46EC4FBC-7B05-4F5B-BB8F-FBEA98DE1C06}" sibTransId="{56B64CC2-EE76-4B02-BB1A-56E6D3D20A14}"/>
    <dgm:cxn modelId="{6093C6F5-874C-7B4F-80FA-19B7A2D45C68}" type="presOf" srcId="{D91FAA7B-B25C-4AF6-9147-B21A8C66C8E4}" destId="{694A2B53-F5DE-E746-A82D-1EE7E23DEAE2}" srcOrd="0" destOrd="0" presId="urn:microsoft.com/office/officeart/2005/8/layout/vList2"/>
    <dgm:cxn modelId="{8D9525FC-AE3E-404F-948F-22F41C292096}" type="presOf" srcId="{019A3C51-20FF-4C2A-BD09-01B0A9A91F00}" destId="{C7EC4494-14A7-C44D-860F-38D3356214FA}" srcOrd="0" destOrd="0" presId="urn:microsoft.com/office/officeart/2005/8/layout/vList2"/>
    <dgm:cxn modelId="{68E68175-F295-C147-B6B5-C3327C501423}" type="presParOf" srcId="{942DC0AA-24B8-194B-8A89-3D76DA05B62E}" destId="{7A74F2D1-0DE5-D344-886F-208321504820}" srcOrd="0" destOrd="0" presId="urn:microsoft.com/office/officeart/2005/8/layout/vList2"/>
    <dgm:cxn modelId="{7FE1225F-43F7-8E4F-8B36-89B89990797B}" type="presParOf" srcId="{942DC0AA-24B8-194B-8A89-3D76DA05B62E}" destId="{83909A1F-7D5E-C448-A819-9023BC0A7F67}" srcOrd="1" destOrd="0" presId="urn:microsoft.com/office/officeart/2005/8/layout/vList2"/>
    <dgm:cxn modelId="{FBC0BD23-2954-544D-80FA-E4E4A2B97018}" type="presParOf" srcId="{942DC0AA-24B8-194B-8A89-3D76DA05B62E}" destId="{694A2B53-F5DE-E746-A82D-1EE7E23DEAE2}" srcOrd="2" destOrd="0" presId="urn:microsoft.com/office/officeart/2005/8/layout/vList2"/>
    <dgm:cxn modelId="{6DA97958-37FF-8A44-83E5-AE8883ECA30C}" type="presParOf" srcId="{942DC0AA-24B8-194B-8A89-3D76DA05B62E}" destId="{21631371-C934-4B46-A376-657F81FDB90A}" srcOrd="3" destOrd="0" presId="urn:microsoft.com/office/officeart/2005/8/layout/vList2"/>
    <dgm:cxn modelId="{0CB6E53B-F023-C449-9778-0D30F985A0FD}" type="presParOf" srcId="{942DC0AA-24B8-194B-8A89-3D76DA05B62E}" destId="{49B9697F-2E59-D343-AA42-4572D78C1DE7}" srcOrd="4" destOrd="0" presId="urn:microsoft.com/office/officeart/2005/8/layout/vList2"/>
    <dgm:cxn modelId="{9222067D-F7CF-984F-911D-C737C6472E29}" type="presParOf" srcId="{942DC0AA-24B8-194B-8A89-3D76DA05B62E}" destId="{05C64AC2-4892-F646-BA1D-F869B6FF73D9}" srcOrd="5" destOrd="0" presId="urn:microsoft.com/office/officeart/2005/8/layout/vList2"/>
    <dgm:cxn modelId="{B4C6CA25-E459-454C-9754-8992C8481B65}" type="presParOf" srcId="{942DC0AA-24B8-194B-8A89-3D76DA05B62E}" destId="{C7EC4494-14A7-C44D-860F-38D3356214FA}"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9F64DCA-37B2-4923-B747-545CB343E4DC}"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E4858DB1-249B-49D8-BA3B-62DC7CC8AC93}">
      <dgm:prSet custT="1"/>
      <dgm:spPr/>
      <dgm:t>
        <a:bodyPr/>
        <a:lstStyle/>
        <a:p>
          <a:r>
            <a:rPr lang="nl-NL" sz="2000" dirty="0">
              <a:solidFill>
                <a:schemeClr val="tx2">
                  <a:alpha val="60000"/>
                </a:schemeClr>
              </a:solidFill>
            </a:rPr>
            <a:t>Een kerk die datgene wat zij is, wat ze ervaart en ter lering aanbiedt, moet leren begrijpen op een creatieve manier, en wel vanuit de geschiedenis en de cultuur die haar omgeeft.</a:t>
          </a:r>
          <a:endParaRPr lang="en-US" sz="2000" dirty="0"/>
        </a:p>
      </dgm:t>
    </dgm:pt>
    <dgm:pt modelId="{3D8DA291-D808-4700-82D3-F9303027E14B}" type="parTrans" cxnId="{CFBC470C-181A-4A02-B033-443CB6593413}">
      <dgm:prSet/>
      <dgm:spPr/>
      <dgm:t>
        <a:bodyPr/>
        <a:lstStyle/>
        <a:p>
          <a:endParaRPr lang="en-US"/>
        </a:p>
      </dgm:t>
    </dgm:pt>
    <dgm:pt modelId="{2781B804-A17C-440F-8FB0-B6002493DBB3}" type="sibTrans" cxnId="{CFBC470C-181A-4A02-B033-443CB6593413}">
      <dgm:prSet/>
      <dgm:spPr/>
      <dgm:t>
        <a:bodyPr/>
        <a:lstStyle/>
        <a:p>
          <a:endParaRPr lang="en-US"/>
        </a:p>
      </dgm:t>
    </dgm:pt>
    <dgm:pt modelId="{72A2A736-3098-4982-BD78-223701418166}">
      <dgm:prSet custT="1"/>
      <dgm:spPr/>
      <dgm:t>
        <a:bodyPr/>
        <a:lstStyle/>
        <a:p>
          <a:r>
            <a:rPr lang="nl-NL" sz="2000" dirty="0">
              <a:solidFill>
                <a:schemeClr val="tx2">
                  <a:alpha val="60000"/>
                </a:schemeClr>
              </a:solidFill>
            </a:rPr>
            <a:t>Wanneer een kerk de ‘cultuur van de omgeving’ niet ontwijkt of verwerpt, maar zich in staat toont tot cultuuruitwisseling, kan zij toekomstbestendig worden en aantrekkelijk. </a:t>
          </a:r>
          <a:endParaRPr lang="en-US" sz="2000" dirty="0"/>
        </a:p>
      </dgm:t>
    </dgm:pt>
    <dgm:pt modelId="{88CC78B0-1E96-4B55-AE10-607D88152626}" type="parTrans" cxnId="{7CEF0CD3-F66C-4F21-A97A-EC864AA52FF0}">
      <dgm:prSet/>
      <dgm:spPr/>
      <dgm:t>
        <a:bodyPr/>
        <a:lstStyle/>
        <a:p>
          <a:endParaRPr lang="en-US"/>
        </a:p>
      </dgm:t>
    </dgm:pt>
    <dgm:pt modelId="{64D48352-8684-41F3-ABB9-42DC99E2991C}" type="sibTrans" cxnId="{7CEF0CD3-F66C-4F21-A97A-EC864AA52FF0}">
      <dgm:prSet/>
      <dgm:spPr/>
      <dgm:t>
        <a:bodyPr/>
        <a:lstStyle/>
        <a:p>
          <a:endParaRPr lang="en-US"/>
        </a:p>
      </dgm:t>
    </dgm:pt>
    <dgm:pt modelId="{CFD41676-F88A-4E48-B720-FF1FC7D76654}" type="pres">
      <dgm:prSet presAssocID="{49F64DCA-37B2-4923-B747-545CB343E4DC}" presName="root" presStyleCnt="0">
        <dgm:presLayoutVars>
          <dgm:dir/>
          <dgm:resizeHandles val="exact"/>
        </dgm:presLayoutVars>
      </dgm:prSet>
      <dgm:spPr/>
    </dgm:pt>
    <dgm:pt modelId="{ABD24A9A-D6FF-4068-B4BC-65D0056AE972}" type="pres">
      <dgm:prSet presAssocID="{E4858DB1-249B-49D8-BA3B-62DC7CC8AC93}" presName="compNode" presStyleCnt="0"/>
      <dgm:spPr/>
    </dgm:pt>
    <dgm:pt modelId="{871C8770-1D0C-432A-8BE5-6E41446E93D9}" type="pres">
      <dgm:prSet presAssocID="{E4858DB1-249B-49D8-BA3B-62DC7CC8AC93}" presName="bgRect" presStyleLbl="bgShp" presStyleIdx="0" presStyleCnt="2" custScaleY="124682" custLinFactNeighborX="-6206" custLinFactNeighborY="-7984"/>
      <dgm:spPr/>
    </dgm:pt>
    <dgm:pt modelId="{84858824-8EF7-47A5-B62B-0EA506FED3D7}" type="pres">
      <dgm:prSet presAssocID="{E4858DB1-249B-49D8-BA3B-62DC7CC8AC93}"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Netwerk silhouet"/>
        </a:ext>
      </dgm:extLst>
    </dgm:pt>
    <dgm:pt modelId="{BA600FBC-EEBC-4A86-B460-95CB8497D917}" type="pres">
      <dgm:prSet presAssocID="{E4858DB1-249B-49D8-BA3B-62DC7CC8AC93}" presName="spaceRect" presStyleCnt="0"/>
      <dgm:spPr/>
    </dgm:pt>
    <dgm:pt modelId="{17FDC49C-5550-4283-B77A-D518E4F7F42E}" type="pres">
      <dgm:prSet presAssocID="{E4858DB1-249B-49D8-BA3B-62DC7CC8AC93}" presName="parTx" presStyleLbl="revTx" presStyleIdx="0" presStyleCnt="2" custScaleY="122761" custLinFactNeighborX="578" custLinFactNeighborY="-16024">
        <dgm:presLayoutVars>
          <dgm:chMax val="0"/>
          <dgm:chPref val="0"/>
        </dgm:presLayoutVars>
      </dgm:prSet>
      <dgm:spPr/>
    </dgm:pt>
    <dgm:pt modelId="{9F9A5404-1A86-4788-B7F3-DC8EF63518F2}" type="pres">
      <dgm:prSet presAssocID="{2781B804-A17C-440F-8FB0-B6002493DBB3}" presName="sibTrans" presStyleCnt="0"/>
      <dgm:spPr/>
    </dgm:pt>
    <dgm:pt modelId="{C315653E-B95B-412E-B161-92F4F251BF09}" type="pres">
      <dgm:prSet presAssocID="{72A2A736-3098-4982-BD78-223701418166}" presName="compNode" presStyleCnt="0"/>
      <dgm:spPr/>
    </dgm:pt>
    <dgm:pt modelId="{6E67A10E-0A04-40B6-B1E0-C5097C3E6EB5}" type="pres">
      <dgm:prSet presAssocID="{72A2A736-3098-4982-BD78-223701418166}" presName="bgRect" presStyleLbl="bgShp" presStyleIdx="1" presStyleCnt="2"/>
      <dgm:spPr/>
    </dgm:pt>
    <dgm:pt modelId="{AF68A2DB-43B9-478E-8738-AF7A38C39AFB}" type="pres">
      <dgm:prSet presAssocID="{72A2A736-3098-4982-BD78-223701418166}"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ght Bulb and Gear"/>
        </a:ext>
      </dgm:extLst>
    </dgm:pt>
    <dgm:pt modelId="{A42CE144-8AD1-4727-BCB8-E26B23F339F0}" type="pres">
      <dgm:prSet presAssocID="{72A2A736-3098-4982-BD78-223701418166}" presName="spaceRect" presStyleCnt="0"/>
      <dgm:spPr/>
    </dgm:pt>
    <dgm:pt modelId="{BD02F83B-09AD-4ED9-AF12-9D241E79BFA1}" type="pres">
      <dgm:prSet presAssocID="{72A2A736-3098-4982-BD78-223701418166}" presName="parTx" presStyleLbl="revTx" presStyleIdx="1" presStyleCnt="2">
        <dgm:presLayoutVars>
          <dgm:chMax val="0"/>
          <dgm:chPref val="0"/>
        </dgm:presLayoutVars>
      </dgm:prSet>
      <dgm:spPr/>
    </dgm:pt>
  </dgm:ptLst>
  <dgm:cxnLst>
    <dgm:cxn modelId="{CFBC470C-181A-4A02-B033-443CB6593413}" srcId="{49F64DCA-37B2-4923-B747-545CB343E4DC}" destId="{E4858DB1-249B-49D8-BA3B-62DC7CC8AC93}" srcOrd="0" destOrd="0" parTransId="{3D8DA291-D808-4700-82D3-F9303027E14B}" sibTransId="{2781B804-A17C-440F-8FB0-B6002493DBB3}"/>
    <dgm:cxn modelId="{CD934667-85CB-47FA-BC60-A9D2AAA0F450}" type="presOf" srcId="{49F64DCA-37B2-4923-B747-545CB343E4DC}" destId="{CFD41676-F88A-4E48-B720-FF1FC7D76654}" srcOrd="0" destOrd="0" presId="urn:microsoft.com/office/officeart/2018/2/layout/IconVerticalSolidList"/>
    <dgm:cxn modelId="{A809DB81-17E0-4D70-B792-E78DE03C9B39}" type="presOf" srcId="{72A2A736-3098-4982-BD78-223701418166}" destId="{BD02F83B-09AD-4ED9-AF12-9D241E79BFA1}" srcOrd="0" destOrd="0" presId="urn:microsoft.com/office/officeart/2018/2/layout/IconVerticalSolidList"/>
    <dgm:cxn modelId="{429CFFA1-9FB5-4A11-B2CC-6910797E3232}" type="presOf" srcId="{E4858DB1-249B-49D8-BA3B-62DC7CC8AC93}" destId="{17FDC49C-5550-4283-B77A-D518E4F7F42E}" srcOrd="0" destOrd="0" presId="urn:microsoft.com/office/officeart/2018/2/layout/IconVerticalSolidList"/>
    <dgm:cxn modelId="{7CEF0CD3-F66C-4F21-A97A-EC864AA52FF0}" srcId="{49F64DCA-37B2-4923-B747-545CB343E4DC}" destId="{72A2A736-3098-4982-BD78-223701418166}" srcOrd="1" destOrd="0" parTransId="{88CC78B0-1E96-4B55-AE10-607D88152626}" sibTransId="{64D48352-8684-41F3-ABB9-42DC99E2991C}"/>
    <dgm:cxn modelId="{E89FD48F-7B62-4E42-AB00-567C25CAB138}" type="presParOf" srcId="{CFD41676-F88A-4E48-B720-FF1FC7D76654}" destId="{ABD24A9A-D6FF-4068-B4BC-65D0056AE972}" srcOrd="0" destOrd="0" presId="urn:microsoft.com/office/officeart/2018/2/layout/IconVerticalSolidList"/>
    <dgm:cxn modelId="{010FC1EB-AAC9-4AC4-8349-60777CAAFDA6}" type="presParOf" srcId="{ABD24A9A-D6FF-4068-B4BC-65D0056AE972}" destId="{871C8770-1D0C-432A-8BE5-6E41446E93D9}" srcOrd="0" destOrd="0" presId="urn:microsoft.com/office/officeart/2018/2/layout/IconVerticalSolidList"/>
    <dgm:cxn modelId="{C8B6742F-86F2-4B87-B154-13FB58E3ACAF}" type="presParOf" srcId="{ABD24A9A-D6FF-4068-B4BC-65D0056AE972}" destId="{84858824-8EF7-47A5-B62B-0EA506FED3D7}" srcOrd="1" destOrd="0" presId="urn:microsoft.com/office/officeart/2018/2/layout/IconVerticalSolidList"/>
    <dgm:cxn modelId="{7DD16DCD-6EDC-4969-9814-3EDF20EF51ED}" type="presParOf" srcId="{ABD24A9A-D6FF-4068-B4BC-65D0056AE972}" destId="{BA600FBC-EEBC-4A86-B460-95CB8497D917}" srcOrd="2" destOrd="0" presId="urn:microsoft.com/office/officeart/2018/2/layout/IconVerticalSolidList"/>
    <dgm:cxn modelId="{875A681E-7AB0-451E-8E61-3837AF8D04DC}" type="presParOf" srcId="{ABD24A9A-D6FF-4068-B4BC-65D0056AE972}" destId="{17FDC49C-5550-4283-B77A-D518E4F7F42E}" srcOrd="3" destOrd="0" presId="urn:microsoft.com/office/officeart/2018/2/layout/IconVerticalSolidList"/>
    <dgm:cxn modelId="{CF5A55AD-BB5B-48DC-8554-98DF1FB91053}" type="presParOf" srcId="{CFD41676-F88A-4E48-B720-FF1FC7D76654}" destId="{9F9A5404-1A86-4788-B7F3-DC8EF63518F2}" srcOrd="1" destOrd="0" presId="urn:microsoft.com/office/officeart/2018/2/layout/IconVerticalSolidList"/>
    <dgm:cxn modelId="{78BD841D-5F47-4078-9E69-36B28EDEF377}" type="presParOf" srcId="{CFD41676-F88A-4E48-B720-FF1FC7D76654}" destId="{C315653E-B95B-412E-B161-92F4F251BF09}" srcOrd="2" destOrd="0" presId="urn:microsoft.com/office/officeart/2018/2/layout/IconVerticalSolidList"/>
    <dgm:cxn modelId="{99007B92-7977-450E-90A4-A864C5140B0A}" type="presParOf" srcId="{C315653E-B95B-412E-B161-92F4F251BF09}" destId="{6E67A10E-0A04-40B6-B1E0-C5097C3E6EB5}" srcOrd="0" destOrd="0" presId="urn:microsoft.com/office/officeart/2018/2/layout/IconVerticalSolidList"/>
    <dgm:cxn modelId="{130EF1DA-5EA1-4E90-91A6-2559631E8A0A}" type="presParOf" srcId="{C315653E-B95B-412E-B161-92F4F251BF09}" destId="{AF68A2DB-43B9-478E-8738-AF7A38C39AFB}" srcOrd="1" destOrd="0" presId="urn:microsoft.com/office/officeart/2018/2/layout/IconVerticalSolidList"/>
    <dgm:cxn modelId="{15D09D54-FBD6-4364-B15C-6F6B4A472EAA}" type="presParOf" srcId="{C315653E-B95B-412E-B161-92F4F251BF09}" destId="{A42CE144-8AD1-4727-BCB8-E26B23F339F0}" srcOrd="2" destOrd="0" presId="urn:microsoft.com/office/officeart/2018/2/layout/IconVerticalSolidList"/>
    <dgm:cxn modelId="{C8CEC56F-60B6-4AC6-B3D6-2412EC9F1C7F}" type="presParOf" srcId="{C315653E-B95B-412E-B161-92F4F251BF09}" destId="{BD02F83B-09AD-4ED9-AF12-9D241E79BFA1}"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6B148A0-E025-461A-AC51-17C64B2A0860}"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40D7C99E-D99F-49F5-AC95-F36B477A3EE4}">
      <dgm:prSet/>
      <dgm:spPr/>
      <dgm:t>
        <a:bodyPr/>
        <a:lstStyle/>
        <a:p>
          <a:r>
            <a:rPr lang="nl-NL" dirty="0"/>
            <a:t>‘</a:t>
          </a:r>
          <a:r>
            <a:rPr lang="nl-NL" dirty="0">
              <a:solidFill>
                <a:srgbClr val="FF0000"/>
              </a:solidFill>
            </a:rPr>
            <a:t>Zien</a:t>
          </a:r>
          <a:r>
            <a:rPr lang="nl-NL" dirty="0"/>
            <a:t>’ ook wij de tekenen van de tijd op deze wijze (secularisatie/autonomie of zelfbeschikking)?</a:t>
          </a:r>
          <a:endParaRPr lang="en-US" dirty="0"/>
        </a:p>
      </dgm:t>
    </dgm:pt>
    <dgm:pt modelId="{3757F61C-6754-40DF-B3BD-6024AF8B2D0E}" type="parTrans" cxnId="{ED4C7ABC-26E5-43C3-9F0C-20BCCBEA35C9}">
      <dgm:prSet/>
      <dgm:spPr/>
      <dgm:t>
        <a:bodyPr/>
        <a:lstStyle/>
        <a:p>
          <a:endParaRPr lang="en-US"/>
        </a:p>
      </dgm:t>
    </dgm:pt>
    <dgm:pt modelId="{FE04A44E-2C6C-4F05-9C40-34EDA7300D17}" type="sibTrans" cxnId="{ED4C7ABC-26E5-43C3-9F0C-20BCCBEA35C9}">
      <dgm:prSet/>
      <dgm:spPr/>
      <dgm:t>
        <a:bodyPr/>
        <a:lstStyle/>
        <a:p>
          <a:endParaRPr lang="en-US"/>
        </a:p>
      </dgm:t>
    </dgm:pt>
    <dgm:pt modelId="{D0BA2D29-1C30-4DCE-9588-FCF7F03F47B2}">
      <dgm:prSet/>
      <dgm:spPr/>
      <dgm:t>
        <a:bodyPr/>
        <a:lstStyle/>
        <a:p>
          <a:r>
            <a:rPr lang="nl-NL" dirty="0"/>
            <a:t>‘</a:t>
          </a:r>
          <a:r>
            <a:rPr lang="nl-NL" dirty="0">
              <a:solidFill>
                <a:srgbClr val="FF0000"/>
              </a:solidFill>
            </a:rPr>
            <a:t>Willen</a:t>
          </a:r>
          <a:r>
            <a:rPr lang="nl-NL" dirty="0"/>
            <a:t>’ we bijgevolg met onze parochie stappen zetten in deze richting?  </a:t>
          </a:r>
          <a:endParaRPr lang="en-US" dirty="0"/>
        </a:p>
      </dgm:t>
    </dgm:pt>
    <dgm:pt modelId="{033EC93F-DF8C-4A77-8977-3F0DAA0141C9}" type="parTrans" cxnId="{2B328A3D-1099-4E89-BAF0-335EF53042F0}">
      <dgm:prSet/>
      <dgm:spPr/>
      <dgm:t>
        <a:bodyPr/>
        <a:lstStyle/>
        <a:p>
          <a:endParaRPr lang="en-US"/>
        </a:p>
      </dgm:t>
    </dgm:pt>
    <dgm:pt modelId="{B20F734B-9BBE-429C-8922-6260F2359D0B}" type="sibTrans" cxnId="{2B328A3D-1099-4E89-BAF0-335EF53042F0}">
      <dgm:prSet/>
      <dgm:spPr/>
      <dgm:t>
        <a:bodyPr/>
        <a:lstStyle/>
        <a:p>
          <a:endParaRPr lang="en-US"/>
        </a:p>
      </dgm:t>
    </dgm:pt>
    <dgm:pt modelId="{473D76CE-5E1A-9248-8B7B-CC7DFF849C6E}" type="pres">
      <dgm:prSet presAssocID="{D6B148A0-E025-461A-AC51-17C64B2A0860}" presName="linear" presStyleCnt="0">
        <dgm:presLayoutVars>
          <dgm:animLvl val="lvl"/>
          <dgm:resizeHandles val="exact"/>
        </dgm:presLayoutVars>
      </dgm:prSet>
      <dgm:spPr/>
    </dgm:pt>
    <dgm:pt modelId="{F35525A7-2C75-7A40-ACBA-25ABE896341B}" type="pres">
      <dgm:prSet presAssocID="{40D7C99E-D99F-49F5-AC95-F36B477A3EE4}" presName="parentText" presStyleLbl="node1" presStyleIdx="0" presStyleCnt="2" custScaleY="130369">
        <dgm:presLayoutVars>
          <dgm:chMax val="0"/>
          <dgm:bulletEnabled val="1"/>
        </dgm:presLayoutVars>
      </dgm:prSet>
      <dgm:spPr/>
    </dgm:pt>
    <dgm:pt modelId="{80917F11-03CE-6842-AD79-A4595B9D0133}" type="pres">
      <dgm:prSet presAssocID="{FE04A44E-2C6C-4F05-9C40-34EDA7300D17}" presName="spacer" presStyleCnt="0"/>
      <dgm:spPr/>
    </dgm:pt>
    <dgm:pt modelId="{C2B14E2A-5BC6-0A4C-A10C-2CE2133CDC24}" type="pres">
      <dgm:prSet presAssocID="{D0BA2D29-1C30-4DCE-9588-FCF7F03F47B2}" presName="parentText" presStyleLbl="node1" presStyleIdx="1" presStyleCnt="2" custScaleY="56715" custLinFactY="12012" custLinFactNeighborX="-511" custLinFactNeighborY="100000">
        <dgm:presLayoutVars>
          <dgm:chMax val="0"/>
          <dgm:bulletEnabled val="1"/>
        </dgm:presLayoutVars>
      </dgm:prSet>
      <dgm:spPr/>
    </dgm:pt>
  </dgm:ptLst>
  <dgm:cxnLst>
    <dgm:cxn modelId="{2B328A3D-1099-4E89-BAF0-335EF53042F0}" srcId="{D6B148A0-E025-461A-AC51-17C64B2A0860}" destId="{D0BA2D29-1C30-4DCE-9588-FCF7F03F47B2}" srcOrd="1" destOrd="0" parTransId="{033EC93F-DF8C-4A77-8977-3F0DAA0141C9}" sibTransId="{B20F734B-9BBE-429C-8922-6260F2359D0B}"/>
    <dgm:cxn modelId="{4523F34E-D110-3643-9399-CB9A138092A3}" type="presOf" srcId="{40D7C99E-D99F-49F5-AC95-F36B477A3EE4}" destId="{F35525A7-2C75-7A40-ACBA-25ABE896341B}" srcOrd="0" destOrd="0" presId="urn:microsoft.com/office/officeart/2005/8/layout/vList2"/>
    <dgm:cxn modelId="{547FDCAF-4969-264E-B5E5-89135D57FE45}" type="presOf" srcId="{D6B148A0-E025-461A-AC51-17C64B2A0860}" destId="{473D76CE-5E1A-9248-8B7B-CC7DFF849C6E}" srcOrd="0" destOrd="0" presId="urn:microsoft.com/office/officeart/2005/8/layout/vList2"/>
    <dgm:cxn modelId="{ED4C7ABC-26E5-43C3-9F0C-20BCCBEA35C9}" srcId="{D6B148A0-E025-461A-AC51-17C64B2A0860}" destId="{40D7C99E-D99F-49F5-AC95-F36B477A3EE4}" srcOrd="0" destOrd="0" parTransId="{3757F61C-6754-40DF-B3BD-6024AF8B2D0E}" sibTransId="{FE04A44E-2C6C-4F05-9C40-34EDA7300D17}"/>
    <dgm:cxn modelId="{C5B3C1CC-865D-B040-9D48-946685013A71}" type="presOf" srcId="{D0BA2D29-1C30-4DCE-9588-FCF7F03F47B2}" destId="{C2B14E2A-5BC6-0A4C-A10C-2CE2133CDC24}" srcOrd="0" destOrd="0" presId="urn:microsoft.com/office/officeart/2005/8/layout/vList2"/>
    <dgm:cxn modelId="{7CB10E03-E6DC-7844-B237-3703DFA611C3}" type="presParOf" srcId="{473D76CE-5E1A-9248-8B7B-CC7DFF849C6E}" destId="{F35525A7-2C75-7A40-ACBA-25ABE896341B}" srcOrd="0" destOrd="0" presId="urn:microsoft.com/office/officeart/2005/8/layout/vList2"/>
    <dgm:cxn modelId="{B4E3C373-D00A-A246-BB47-F24E01CE45A6}" type="presParOf" srcId="{473D76CE-5E1A-9248-8B7B-CC7DFF849C6E}" destId="{80917F11-03CE-6842-AD79-A4595B9D0133}" srcOrd="1" destOrd="0" presId="urn:microsoft.com/office/officeart/2005/8/layout/vList2"/>
    <dgm:cxn modelId="{DB6BC0F8-E912-B045-A494-734FBB53C643}" type="presParOf" srcId="{473D76CE-5E1A-9248-8B7B-CC7DFF849C6E}" destId="{C2B14E2A-5BC6-0A4C-A10C-2CE2133CDC24}"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6B148A0-E025-461A-AC51-17C64B2A0860}"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40D7C99E-D99F-49F5-AC95-F36B477A3EE4}">
      <dgm:prSet/>
      <dgm:spPr/>
      <dgm:t>
        <a:bodyPr/>
        <a:lstStyle/>
        <a:p>
          <a:r>
            <a:rPr lang="nl-NL" dirty="0"/>
            <a:t>Zien wij het zitten om naast het klassieke ‘hiërarchisch-</a:t>
          </a:r>
          <a:r>
            <a:rPr lang="nl-NL" dirty="0" err="1"/>
            <a:t>organisationele</a:t>
          </a:r>
          <a:r>
            <a:rPr lang="nl-NL" dirty="0"/>
            <a:t>’ aanbod (vb. aanbod van eucharistievieringen/ spreker/etentje Broederlijk Delen) ook een aanbod te doen dat zich eerder oriënteert op het ‘interactieve’ (vb. huiskerkgemeenschappen /bijbelgroepen/eigen diaconaal project) en de ‘markt’ (vb. modern uitgewerkte website met religieus aanbod dat niet alleen bestemd is voor insiders)? </a:t>
          </a:r>
          <a:endParaRPr lang="en-US" dirty="0"/>
        </a:p>
      </dgm:t>
    </dgm:pt>
    <dgm:pt modelId="{3757F61C-6754-40DF-B3BD-6024AF8B2D0E}" type="parTrans" cxnId="{ED4C7ABC-26E5-43C3-9F0C-20BCCBEA35C9}">
      <dgm:prSet/>
      <dgm:spPr/>
      <dgm:t>
        <a:bodyPr/>
        <a:lstStyle/>
        <a:p>
          <a:endParaRPr lang="en-US"/>
        </a:p>
      </dgm:t>
    </dgm:pt>
    <dgm:pt modelId="{FE04A44E-2C6C-4F05-9C40-34EDA7300D17}" type="sibTrans" cxnId="{ED4C7ABC-26E5-43C3-9F0C-20BCCBEA35C9}">
      <dgm:prSet/>
      <dgm:spPr/>
      <dgm:t>
        <a:bodyPr/>
        <a:lstStyle/>
        <a:p>
          <a:endParaRPr lang="en-US"/>
        </a:p>
      </dgm:t>
    </dgm:pt>
    <dgm:pt modelId="{D0BA2D29-1C30-4DCE-9588-FCF7F03F47B2}">
      <dgm:prSet/>
      <dgm:spPr/>
      <dgm:t>
        <a:bodyPr/>
        <a:lstStyle/>
        <a:p>
          <a:r>
            <a:rPr lang="nl-NL" dirty="0"/>
            <a:t>Willen/kunnen wij de taak van onze parochieploeg mede zien als het managen van een dergelijk parochie-netwerk? </a:t>
          </a:r>
          <a:endParaRPr lang="en-US" dirty="0"/>
        </a:p>
      </dgm:t>
    </dgm:pt>
    <dgm:pt modelId="{033EC93F-DF8C-4A77-8977-3F0DAA0141C9}" type="parTrans" cxnId="{2B328A3D-1099-4E89-BAF0-335EF53042F0}">
      <dgm:prSet/>
      <dgm:spPr/>
      <dgm:t>
        <a:bodyPr/>
        <a:lstStyle/>
        <a:p>
          <a:endParaRPr lang="en-US"/>
        </a:p>
      </dgm:t>
    </dgm:pt>
    <dgm:pt modelId="{B20F734B-9BBE-429C-8922-6260F2359D0B}" type="sibTrans" cxnId="{2B328A3D-1099-4E89-BAF0-335EF53042F0}">
      <dgm:prSet/>
      <dgm:spPr/>
      <dgm:t>
        <a:bodyPr/>
        <a:lstStyle/>
        <a:p>
          <a:endParaRPr lang="en-US"/>
        </a:p>
      </dgm:t>
    </dgm:pt>
    <dgm:pt modelId="{F144FF2A-1EC4-0C4B-8FFC-16074C92C9DF}" type="pres">
      <dgm:prSet presAssocID="{D6B148A0-E025-461A-AC51-17C64B2A0860}" presName="linear" presStyleCnt="0">
        <dgm:presLayoutVars>
          <dgm:animLvl val="lvl"/>
          <dgm:resizeHandles val="exact"/>
        </dgm:presLayoutVars>
      </dgm:prSet>
      <dgm:spPr/>
    </dgm:pt>
    <dgm:pt modelId="{77EC36A0-4AB9-D242-BD5C-C338AEC8C8F1}" type="pres">
      <dgm:prSet presAssocID="{40D7C99E-D99F-49F5-AC95-F36B477A3EE4}" presName="parentText" presStyleLbl="node1" presStyleIdx="0" presStyleCnt="2" custScaleY="91538">
        <dgm:presLayoutVars>
          <dgm:chMax val="0"/>
          <dgm:bulletEnabled val="1"/>
        </dgm:presLayoutVars>
      </dgm:prSet>
      <dgm:spPr/>
    </dgm:pt>
    <dgm:pt modelId="{57D8707A-15E4-A24E-9712-8CDE8ACA201A}" type="pres">
      <dgm:prSet presAssocID="{FE04A44E-2C6C-4F05-9C40-34EDA7300D17}" presName="spacer" presStyleCnt="0"/>
      <dgm:spPr/>
    </dgm:pt>
    <dgm:pt modelId="{347AA8A5-3327-2347-93D4-8275D063F84F}" type="pres">
      <dgm:prSet presAssocID="{D0BA2D29-1C30-4DCE-9588-FCF7F03F47B2}" presName="parentText" presStyleLbl="node1" presStyleIdx="1" presStyleCnt="2" custScaleY="37907">
        <dgm:presLayoutVars>
          <dgm:chMax val="0"/>
          <dgm:bulletEnabled val="1"/>
        </dgm:presLayoutVars>
      </dgm:prSet>
      <dgm:spPr/>
    </dgm:pt>
  </dgm:ptLst>
  <dgm:cxnLst>
    <dgm:cxn modelId="{2B328A3D-1099-4E89-BAF0-335EF53042F0}" srcId="{D6B148A0-E025-461A-AC51-17C64B2A0860}" destId="{D0BA2D29-1C30-4DCE-9588-FCF7F03F47B2}" srcOrd="1" destOrd="0" parTransId="{033EC93F-DF8C-4A77-8977-3F0DAA0141C9}" sibTransId="{B20F734B-9BBE-429C-8922-6260F2359D0B}"/>
    <dgm:cxn modelId="{DB016C4E-DE75-D544-A2A5-B26E465076A1}" type="presOf" srcId="{40D7C99E-D99F-49F5-AC95-F36B477A3EE4}" destId="{77EC36A0-4AB9-D242-BD5C-C338AEC8C8F1}" srcOrd="0" destOrd="0" presId="urn:microsoft.com/office/officeart/2005/8/layout/vList2"/>
    <dgm:cxn modelId="{6632E7A1-6B47-2546-9E20-91AB371B3FF7}" type="presOf" srcId="{D0BA2D29-1C30-4DCE-9588-FCF7F03F47B2}" destId="{347AA8A5-3327-2347-93D4-8275D063F84F}" srcOrd="0" destOrd="0" presId="urn:microsoft.com/office/officeart/2005/8/layout/vList2"/>
    <dgm:cxn modelId="{ED4C7ABC-26E5-43C3-9F0C-20BCCBEA35C9}" srcId="{D6B148A0-E025-461A-AC51-17C64B2A0860}" destId="{40D7C99E-D99F-49F5-AC95-F36B477A3EE4}" srcOrd="0" destOrd="0" parTransId="{3757F61C-6754-40DF-B3BD-6024AF8B2D0E}" sibTransId="{FE04A44E-2C6C-4F05-9C40-34EDA7300D17}"/>
    <dgm:cxn modelId="{9A5050C9-5EE0-E845-96E7-3E5B3F280A8A}" type="presOf" srcId="{D6B148A0-E025-461A-AC51-17C64B2A0860}" destId="{F144FF2A-1EC4-0C4B-8FFC-16074C92C9DF}" srcOrd="0" destOrd="0" presId="urn:microsoft.com/office/officeart/2005/8/layout/vList2"/>
    <dgm:cxn modelId="{04756516-F565-B143-B1BB-9C1D54096D4F}" type="presParOf" srcId="{F144FF2A-1EC4-0C4B-8FFC-16074C92C9DF}" destId="{77EC36A0-4AB9-D242-BD5C-C338AEC8C8F1}" srcOrd="0" destOrd="0" presId="urn:microsoft.com/office/officeart/2005/8/layout/vList2"/>
    <dgm:cxn modelId="{90D98B55-F86B-5946-9694-2B0058FF1CFC}" type="presParOf" srcId="{F144FF2A-1EC4-0C4B-8FFC-16074C92C9DF}" destId="{57D8707A-15E4-A24E-9712-8CDE8ACA201A}" srcOrd="1" destOrd="0" presId="urn:microsoft.com/office/officeart/2005/8/layout/vList2"/>
    <dgm:cxn modelId="{1B38A873-0AD6-0B46-8589-9B54FE3498BD}" type="presParOf" srcId="{F144FF2A-1EC4-0C4B-8FFC-16074C92C9DF}" destId="{347AA8A5-3327-2347-93D4-8275D063F84F}"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22BCD9D-C18E-47A1-9412-B27BF2FC9CA7}"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07D1AF77-01AC-4599-A978-0E1F5D5A42F1}">
      <dgm:prSet/>
      <dgm:spPr/>
      <dgm:t>
        <a:bodyPr/>
        <a:lstStyle/>
        <a:p>
          <a:r>
            <a:rPr lang="nl-NL" dirty="0"/>
            <a:t>Is het zo dat ook onze eigen parochie gekenmerkt wordt door een zekere monocultuur van vieren, diaconie, …?</a:t>
          </a:r>
          <a:endParaRPr lang="en-US" dirty="0"/>
        </a:p>
      </dgm:t>
    </dgm:pt>
    <dgm:pt modelId="{9437BB55-F864-420F-AAA7-5C47C05DD217}" type="parTrans" cxnId="{1010AE5C-BAF5-43DF-B0E8-F6A93D7EAF66}">
      <dgm:prSet/>
      <dgm:spPr/>
      <dgm:t>
        <a:bodyPr/>
        <a:lstStyle/>
        <a:p>
          <a:endParaRPr lang="en-US"/>
        </a:p>
      </dgm:t>
    </dgm:pt>
    <dgm:pt modelId="{8E6953D7-EE9D-4D0F-9B29-4C8972660092}" type="sibTrans" cxnId="{1010AE5C-BAF5-43DF-B0E8-F6A93D7EAF66}">
      <dgm:prSet/>
      <dgm:spPr/>
      <dgm:t>
        <a:bodyPr/>
        <a:lstStyle/>
        <a:p>
          <a:endParaRPr lang="en-US"/>
        </a:p>
      </dgm:t>
    </dgm:pt>
    <dgm:pt modelId="{4C80D3DE-FC59-4453-8C5E-9F5378AB66CC}">
      <dgm:prSet/>
      <dgm:spPr/>
      <dgm:t>
        <a:bodyPr/>
        <a:lstStyle/>
        <a:p>
          <a:r>
            <a:rPr lang="nl-NL" dirty="0"/>
            <a:t>En als dat zo is, staan wij dan open voor een verbreding inzake stijlen? Durven wij het aan om bijvoorbeeld in en vanuit de Sint-Pauluskerk (modern kerkgebouw) te experimenteren met andere vormen van vieren, diaconie, missie?</a:t>
          </a:r>
          <a:endParaRPr lang="en-US" dirty="0"/>
        </a:p>
      </dgm:t>
    </dgm:pt>
    <dgm:pt modelId="{921E9D56-F667-4F57-8DFA-BB6C64E1A4BB}" type="parTrans" cxnId="{1FB9D5F8-4482-41A6-92D5-ABC97466E05A}">
      <dgm:prSet/>
      <dgm:spPr/>
      <dgm:t>
        <a:bodyPr/>
        <a:lstStyle/>
        <a:p>
          <a:endParaRPr lang="en-US"/>
        </a:p>
      </dgm:t>
    </dgm:pt>
    <dgm:pt modelId="{B628E100-9D8D-4B04-8FDC-8E823F07DE3E}" type="sibTrans" cxnId="{1FB9D5F8-4482-41A6-92D5-ABC97466E05A}">
      <dgm:prSet/>
      <dgm:spPr/>
      <dgm:t>
        <a:bodyPr/>
        <a:lstStyle/>
        <a:p>
          <a:endParaRPr lang="en-US"/>
        </a:p>
      </dgm:t>
    </dgm:pt>
    <dgm:pt modelId="{8FB4D2B1-CE73-F742-BA07-CAE7AE3DEDF7}" type="pres">
      <dgm:prSet presAssocID="{D22BCD9D-C18E-47A1-9412-B27BF2FC9CA7}" presName="linear" presStyleCnt="0">
        <dgm:presLayoutVars>
          <dgm:animLvl val="lvl"/>
          <dgm:resizeHandles val="exact"/>
        </dgm:presLayoutVars>
      </dgm:prSet>
      <dgm:spPr/>
    </dgm:pt>
    <dgm:pt modelId="{AEDBFBDE-C679-2948-A5FF-295E04E5A090}" type="pres">
      <dgm:prSet presAssocID="{07D1AF77-01AC-4599-A978-0E1F5D5A42F1}" presName="parentText" presStyleLbl="node1" presStyleIdx="0" presStyleCnt="2">
        <dgm:presLayoutVars>
          <dgm:chMax val="0"/>
          <dgm:bulletEnabled val="1"/>
        </dgm:presLayoutVars>
      </dgm:prSet>
      <dgm:spPr/>
    </dgm:pt>
    <dgm:pt modelId="{1A1F9373-C08E-954D-9ED1-BD7DD2A857D5}" type="pres">
      <dgm:prSet presAssocID="{8E6953D7-EE9D-4D0F-9B29-4C8972660092}" presName="spacer" presStyleCnt="0"/>
      <dgm:spPr/>
    </dgm:pt>
    <dgm:pt modelId="{8BAEA6A6-3AFE-8846-91F4-38C07B93DCD1}" type="pres">
      <dgm:prSet presAssocID="{4C80D3DE-FC59-4453-8C5E-9F5378AB66CC}" presName="parentText" presStyleLbl="node1" presStyleIdx="1" presStyleCnt="2">
        <dgm:presLayoutVars>
          <dgm:chMax val="0"/>
          <dgm:bulletEnabled val="1"/>
        </dgm:presLayoutVars>
      </dgm:prSet>
      <dgm:spPr/>
    </dgm:pt>
  </dgm:ptLst>
  <dgm:cxnLst>
    <dgm:cxn modelId="{1010AE5C-BAF5-43DF-B0E8-F6A93D7EAF66}" srcId="{D22BCD9D-C18E-47A1-9412-B27BF2FC9CA7}" destId="{07D1AF77-01AC-4599-A978-0E1F5D5A42F1}" srcOrd="0" destOrd="0" parTransId="{9437BB55-F864-420F-AAA7-5C47C05DD217}" sibTransId="{8E6953D7-EE9D-4D0F-9B29-4C8972660092}"/>
    <dgm:cxn modelId="{ED3688B4-50ED-7541-B474-58B4717B51A8}" type="presOf" srcId="{07D1AF77-01AC-4599-A978-0E1F5D5A42F1}" destId="{AEDBFBDE-C679-2948-A5FF-295E04E5A090}" srcOrd="0" destOrd="0" presId="urn:microsoft.com/office/officeart/2005/8/layout/vList2"/>
    <dgm:cxn modelId="{1374BEDC-BC2B-944A-AE31-957812FEDD7B}" type="presOf" srcId="{D22BCD9D-C18E-47A1-9412-B27BF2FC9CA7}" destId="{8FB4D2B1-CE73-F742-BA07-CAE7AE3DEDF7}" srcOrd="0" destOrd="0" presId="urn:microsoft.com/office/officeart/2005/8/layout/vList2"/>
    <dgm:cxn modelId="{1BA415DE-8C80-8746-A1EF-D034D44AAF65}" type="presOf" srcId="{4C80D3DE-FC59-4453-8C5E-9F5378AB66CC}" destId="{8BAEA6A6-3AFE-8846-91F4-38C07B93DCD1}" srcOrd="0" destOrd="0" presId="urn:microsoft.com/office/officeart/2005/8/layout/vList2"/>
    <dgm:cxn modelId="{1FB9D5F8-4482-41A6-92D5-ABC97466E05A}" srcId="{D22BCD9D-C18E-47A1-9412-B27BF2FC9CA7}" destId="{4C80D3DE-FC59-4453-8C5E-9F5378AB66CC}" srcOrd="1" destOrd="0" parTransId="{921E9D56-F667-4F57-8DFA-BB6C64E1A4BB}" sibTransId="{B628E100-9D8D-4B04-8FDC-8E823F07DE3E}"/>
    <dgm:cxn modelId="{02ABAAF9-E584-FC44-83C7-1AEFE07486AE}" type="presParOf" srcId="{8FB4D2B1-CE73-F742-BA07-CAE7AE3DEDF7}" destId="{AEDBFBDE-C679-2948-A5FF-295E04E5A090}" srcOrd="0" destOrd="0" presId="urn:microsoft.com/office/officeart/2005/8/layout/vList2"/>
    <dgm:cxn modelId="{BA875B57-A188-654C-BDFE-AF36DDE10405}" type="presParOf" srcId="{8FB4D2B1-CE73-F742-BA07-CAE7AE3DEDF7}" destId="{1A1F9373-C08E-954D-9ED1-BD7DD2A857D5}" srcOrd="1" destOrd="0" presId="urn:microsoft.com/office/officeart/2005/8/layout/vList2"/>
    <dgm:cxn modelId="{6937E23C-95B8-6646-833D-A1A26B558EB0}" type="presParOf" srcId="{8FB4D2B1-CE73-F742-BA07-CAE7AE3DEDF7}" destId="{8BAEA6A6-3AFE-8846-91F4-38C07B93DCD1}"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D67950-38D9-47BD-9E09-EF5B2970153E}">
      <dsp:nvSpPr>
        <dsp:cNvPr id="0" name=""/>
        <dsp:cNvSpPr/>
      </dsp:nvSpPr>
      <dsp:spPr>
        <a:xfrm>
          <a:off x="0" y="679"/>
          <a:ext cx="7060095" cy="159028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B9933C-BB46-4B81-92FA-D18F44BF1736}">
      <dsp:nvSpPr>
        <dsp:cNvPr id="0" name=""/>
        <dsp:cNvSpPr/>
      </dsp:nvSpPr>
      <dsp:spPr>
        <a:xfrm>
          <a:off x="481061" y="358494"/>
          <a:ext cx="874657" cy="874657"/>
        </a:xfrm>
        <a:prstGeom prst="rect">
          <a:avLst/>
        </a:prstGeom>
        <a:blipFill>
          <a:blip xmlns:r="http://schemas.openxmlformats.org/officeDocument/2006/relationships" r:embed="rId1"/>
          <a:srcRect/>
          <a:stretch>
            <a:fillRect l="-8000" r="-8000"/>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EF78EBC-5309-4F23-BE89-61C8E2CA44ED}">
      <dsp:nvSpPr>
        <dsp:cNvPr id="0" name=""/>
        <dsp:cNvSpPr/>
      </dsp:nvSpPr>
      <dsp:spPr>
        <a:xfrm>
          <a:off x="1836781" y="679"/>
          <a:ext cx="5223313" cy="1590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305" tIns="168305" rIns="168305" bIns="168305" numCol="1" spcCol="1270" anchor="ctr" anchorCtr="0">
          <a:noAutofit/>
        </a:bodyPr>
        <a:lstStyle/>
        <a:p>
          <a:pPr marL="0" lvl="0" indent="0" algn="l" defTabSz="933450">
            <a:lnSpc>
              <a:spcPct val="90000"/>
            </a:lnSpc>
            <a:spcBef>
              <a:spcPct val="0"/>
            </a:spcBef>
            <a:spcAft>
              <a:spcPct val="35000"/>
            </a:spcAft>
            <a:buNone/>
          </a:pPr>
          <a:r>
            <a:rPr lang="nl-NL" sz="2100" kern="1200" dirty="0"/>
            <a:t>Uitnodiging van IPB om over inhoud van brochure in gesprek te gaan</a:t>
          </a:r>
          <a:endParaRPr lang="en-US" sz="2100" kern="1200" dirty="0"/>
        </a:p>
      </dsp:txBody>
      <dsp:txXfrm>
        <a:off x="1836781" y="679"/>
        <a:ext cx="5223313" cy="1590286"/>
      </dsp:txXfrm>
    </dsp:sp>
    <dsp:sp modelId="{9558126A-5763-4038-9447-6CD8755BDE0E}">
      <dsp:nvSpPr>
        <dsp:cNvPr id="0" name=""/>
        <dsp:cNvSpPr/>
      </dsp:nvSpPr>
      <dsp:spPr>
        <a:xfrm>
          <a:off x="0" y="1988538"/>
          <a:ext cx="7060095" cy="159028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9F3EB0-14E0-43D3-8155-9E162FA94603}">
      <dsp:nvSpPr>
        <dsp:cNvPr id="0" name=""/>
        <dsp:cNvSpPr/>
      </dsp:nvSpPr>
      <dsp:spPr>
        <a:xfrm>
          <a:off x="481061" y="2346352"/>
          <a:ext cx="874657" cy="874657"/>
        </a:xfrm>
        <a:prstGeom prst="rect">
          <a:avLst/>
        </a:prstGeom>
        <a:blipFill>
          <a:blip xmlns:r="http://schemas.openxmlformats.org/officeDocument/2006/relationships" r:embed="rId2"/>
          <a:srcRect/>
          <a:stretch>
            <a:fillRect l="-17000" r="-17000"/>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06D5368-8777-4E38-A46F-D7D885F80C92}">
      <dsp:nvSpPr>
        <dsp:cNvPr id="0" name=""/>
        <dsp:cNvSpPr/>
      </dsp:nvSpPr>
      <dsp:spPr>
        <a:xfrm>
          <a:off x="1836781" y="1988538"/>
          <a:ext cx="5223313" cy="1590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305" tIns="168305" rIns="168305" bIns="168305" numCol="1" spcCol="1270" anchor="ctr" anchorCtr="0">
          <a:noAutofit/>
        </a:bodyPr>
        <a:lstStyle/>
        <a:p>
          <a:pPr marL="0" lvl="0" indent="0" algn="l" defTabSz="933450">
            <a:lnSpc>
              <a:spcPct val="90000"/>
            </a:lnSpc>
            <a:spcBef>
              <a:spcPct val="0"/>
            </a:spcBef>
            <a:spcAft>
              <a:spcPct val="35000"/>
            </a:spcAft>
            <a:buNone/>
          </a:pPr>
          <a:r>
            <a:rPr lang="nl-NL" sz="2100" kern="1200"/>
            <a:t>Motor van ons engagement: gedeeld verlangen naar een levende geloofsgemeenschap</a:t>
          </a:r>
          <a:endParaRPr lang="en-US" sz="2100" kern="1200"/>
        </a:p>
      </dsp:txBody>
      <dsp:txXfrm>
        <a:off x="1836781" y="1988538"/>
        <a:ext cx="5223313" cy="1590286"/>
      </dsp:txXfrm>
    </dsp:sp>
    <dsp:sp modelId="{E3D22540-4D48-4943-A816-85A69D39FA46}">
      <dsp:nvSpPr>
        <dsp:cNvPr id="0" name=""/>
        <dsp:cNvSpPr/>
      </dsp:nvSpPr>
      <dsp:spPr>
        <a:xfrm>
          <a:off x="0" y="3976396"/>
          <a:ext cx="7060095" cy="159028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6BFC74-09D7-4E63-8A88-41DA1061479C}">
      <dsp:nvSpPr>
        <dsp:cNvPr id="0" name=""/>
        <dsp:cNvSpPr/>
      </dsp:nvSpPr>
      <dsp:spPr>
        <a:xfrm>
          <a:off x="481061" y="4334211"/>
          <a:ext cx="874657" cy="874657"/>
        </a:xfrm>
        <a:prstGeom prst="rect">
          <a:avLst/>
        </a:prstGeom>
        <a:blipFill>
          <a:blip xmlns:r="http://schemas.openxmlformats.org/officeDocument/2006/relationships"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a:fillRect l="-25000" r="-25000"/>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A43E585-E458-41E9-9152-4AD6C4294D52}">
      <dsp:nvSpPr>
        <dsp:cNvPr id="0" name=""/>
        <dsp:cNvSpPr/>
      </dsp:nvSpPr>
      <dsp:spPr>
        <a:xfrm>
          <a:off x="1836781" y="3976396"/>
          <a:ext cx="5223313" cy="1590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305" tIns="168305" rIns="168305" bIns="168305" numCol="1" spcCol="1270" anchor="ctr" anchorCtr="0">
          <a:noAutofit/>
        </a:bodyPr>
        <a:lstStyle/>
        <a:p>
          <a:pPr marL="0" lvl="0" indent="0" algn="l" defTabSz="933450">
            <a:lnSpc>
              <a:spcPct val="90000"/>
            </a:lnSpc>
            <a:spcBef>
              <a:spcPct val="0"/>
            </a:spcBef>
            <a:spcAft>
              <a:spcPct val="35000"/>
            </a:spcAft>
            <a:buNone/>
          </a:pPr>
          <a:r>
            <a:rPr lang="nl-NL" sz="2100" kern="1200" dirty="0"/>
            <a:t>Bedoeling: hulp bij zoektocht naar nieuwe wegen om toekomst mogelijk te maken </a:t>
          </a:r>
          <a14:m xmlns:a14="http://schemas.microsoft.com/office/drawing/2010/main">
            <m:oMath xmlns:m="http://schemas.openxmlformats.org/officeDocument/2006/math">
              <m:r>
                <a:rPr lang="nl-NL" sz="2100" i="1" kern="1200" smtClean="0">
                  <a:latin typeface="Cambria Math" panose="02040503050406030204" pitchFamily="18" charset="0"/>
                  <a:ea typeface="Cambria Math" panose="02040503050406030204" pitchFamily="18" charset="0"/>
                </a:rPr>
                <m:t>→</m:t>
              </m:r>
            </m:oMath>
          </a14:m>
          <a:r>
            <a:rPr lang="nl-NL" sz="2100" kern="1200" dirty="0"/>
            <a:t> 7 ontwerpmodules voor een toekomstbestendige parochie</a:t>
          </a:r>
          <a:endParaRPr lang="en-US" sz="2100" kern="1200" dirty="0"/>
        </a:p>
      </dsp:txBody>
      <dsp:txXfrm>
        <a:off x="1836781" y="3976396"/>
        <a:ext cx="5223313" cy="159028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6A377A-4576-E747-BAA5-91B7BC233320}">
      <dsp:nvSpPr>
        <dsp:cNvPr id="0" name=""/>
        <dsp:cNvSpPr/>
      </dsp:nvSpPr>
      <dsp:spPr>
        <a:xfrm>
          <a:off x="0" y="383381"/>
          <a:ext cx="5686425" cy="115478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nl-NL" sz="2100" kern="1200" dirty="0"/>
            <a:t>Zijn we er mee akkoord dat de kerk een ‘organisatie’ binnen de maatschappij is geworden? </a:t>
          </a:r>
          <a:endParaRPr lang="en-US" sz="2100" kern="1200" dirty="0"/>
        </a:p>
      </dsp:txBody>
      <dsp:txXfrm>
        <a:off x="56372" y="439753"/>
        <a:ext cx="5573681" cy="1042045"/>
      </dsp:txXfrm>
    </dsp:sp>
    <dsp:sp modelId="{F20D2694-1306-F248-BD59-FA6F5EBFFC8A}">
      <dsp:nvSpPr>
        <dsp:cNvPr id="0" name=""/>
        <dsp:cNvSpPr/>
      </dsp:nvSpPr>
      <dsp:spPr>
        <a:xfrm>
          <a:off x="0" y="1598651"/>
          <a:ext cx="5686425" cy="115478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nl-NL" sz="2100" kern="1200" dirty="0"/>
            <a:t>Zo ja, is onze leiderschapsstijl hieraan aangepast? </a:t>
          </a:r>
          <a:endParaRPr lang="en-US" sz="2100" kern="1200" dirty="0"/>
        </a:p>
      </dsp:txBody>
      <dsp:txXfrm>
        <a:off x="56372" y="1655023"/>
        <a:ext cx="5573681" cy="1042045"/>
      </dsp:txXfrm>
    </dsp:sp>
    <dsp:sp modelId="{8AF81350-4859-9042-B81E-948314562920}">
      <dsp:nvSpPr>
        <dsp:cNvPr id="0" name=""/>
        <dsp:cNvSpPr/>
      </dsp:nvSpPr>
      <dsp:spPr>
        <a:xfrm>
          <a:off x="0" y="2813921"/>
          <a:ext cx="5686425" cy="1154789"/>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nl-NL" sz="2100" kern="1200" dirty="0"/>
            <a:t>Is onze kerk voldoende ‘klantvriendelijk’ en transparant? (het participatieve element is in vorige uitdaging ter sprake gekomen)</a:t>
          </a:r>
          <a:endParaRPr lang="en-US" sz="2100" kern="1200" dirty="0"/>
        </a:p>
      </dsp:txBody>
      <dsp:txXfrm>
        <a:off x="56372" y="2870293"/>
        <a:ext cx="5573681" cy="1042045"/>
      </dsp:txXfrm>
    </dsp:sp>
    <dsp:sp modelId="{9A96779A-4520-D34D-A6E9-433BAFC1C1DD}">
      <dsp:nvSpPr>
        <dsp:cNvPr id="0" name=""/>
        <dsp:cNvSpPr/>
      </dsp:nvSpPr>
      <dsp:spPr>
        <a:xfrm>
          <a:off x="0" y="4029191"/>
          <a:ext cx="5686425" cy="115478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nl-NL" sz="2100" kern="1200" dirty="0"/>
            <a:t>Wat denken we over de drievoudige competentie in onze parochie? </a:t>
          </a:r>
          <a:endParaRPr lang="en-US" sz="2100" kern="1200" dirty="0"/>
        </a:p>
      </dsp:txBody>
      <dsp:txXfrm>
        <a:off x="56372" y="4085563"/>
        <a:ext cx="5573681" cy="104204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0B4012-3DC0-364B-A5DC-A8EA5ADB75E2}">
      <dsp:nvSpPr>
        <dsp:cNvPr id="0" name=""/>
        <dsp:cNvSpPr/>
      </dsp:nvSpPr>
      <dsp:spPr>
        <a:xfrm>
          <a:off x="0" y="347921"/>
          <a:ext cx="5686425" cy="23868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nl-NL" sz="3400" kern="1200"/>
            <a:t>Hoe beoordelen wij onze parochiale communicatie in het licht van Sellmann’s analyse? (dia 44 en 45)</a:t>
          </a:r>
          <a:endParaRPr lang="en-US" sz="3400" kern="1200"/>
        </a:p>
      </dsp:txBody>
      <dsp:txXfrm>
        <a:off x="116514" y="464435"/>
        <a:ext cx="5453397" cy="2153772"/>
      </dsp:txXfrm>
    </dsp:sp>
    <dsp:sp modelId="{E8658A35-35AB-9949-A7E3-0983B3FC5B6C}">
      <dsp:nvSpPr>
        <dsp:cNvPr id="0" name=""/>
        <dsp:cNvSpPr/>
      </dsp:nvSpPr>
      <dsp:spPr>
        <a:xfrm>
          <a:off x="0" y="2832641"/>
          <a:ext cx="5686425" cy="2386800"/>
        </a:xfrm>
        <a:prstGeom prst="roundRect">
          <a:avLst/>
        </a:prstGeom>
        <a:solidFill>
          <a:schemeClr val="accent2">
            <a:hueOff val="-1455363"/>
            <a:satOff val="-83928"/>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nl-NL" sz="3400" kern="1200"/>
            <a:t>Waar kunnen we verder werk van maken en hoe pakken we dit concreet aan? (dia 43, 46 en 47)</a:t>
          </a:r>
          <a:endParaRPr lang="en-US" sz="3400" kern="1200"/>
        </a:p>
      </dsp:txBody>
      <dsp:txXfrm>
        <a:off x="116514" y="2949155"/>
        <a:ext cx="5453397" cy="215377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EF1B4-7AC8-824D-97C3-55FFA152739D}">
      <dsp:nvSpPr>
        <dsp:cNvPr id="0" name=""/>
        <dsp:cNvSpPr/>
      </dsp:nvSpPr>
      <dsp:spPr>
        <a:xfrm>
          <a:off x="0" y="488707"/>
          <a:ext cx="7458074" cy="303029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nl-NL" sz="3500" kern="1200" dirty="0"/>
            <a:t>Vinden wij de activiteiten (liturgisch, diaconaal, missionair, …) van onze parochie voldoende inspirerend,  stimulerend, overtuigend, verruimend, …,</a:t>
          </a:r>
          <a:endParaRPr lang="en-US" sz="3500" kern="1200" dirty="0"/>
        </a:p>
      </dsp:txBody>
      <dsp:txXfrm>
        <a:off x="147927" y="636634"/>
        <a:ext cx="7162220" cy="2734445"/>
      </dsp:txXfrm>
    </dsp:sp>
    <dsp:sp modelId="{D3807E8A-F72C-2D4D-BBA5-379BE03C99EA}">
      <dsp:nvSpPr>
        <dsp:cNvPr id="0" name=""/>
        <dsp:cNvSpPr/>
      </dsp:nvSpPr>
      <dsp:spPr>
        <a:xfrm>
          <a:off x="0" y="3619807"/>
          <a:ext cx="7458074" cy="1458847"/>
        </a:xfrm>
        <a:prstGeom prst="roundRect">
          <a:avLst/>
        </a:prstGeom>
        <a:solidFill>
          <a:schemeClr val="accent2">
            <a:hueOff val="-1455363"/>
            <a:satOff val="-83928"/>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nl-NL" sz="3500" kern="1200" dirty="0"/>
            <a:t>Waar is hier verbetering mogelijk? En hoe dit concreet realiseren? </a:t>
          </a:r>
          <a:endParaRPr lang="en-US" sz="3500" kern="1200" dirty="0"/>
        </a:p>
      </dsp:txBody>
      <dsp:txXfrm>
        <a:off x="71215" y="3691022"/>
        <a:ext cx="7315644" cy="131641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9E05C7-0405-0D4C-8D8D-C4AA0AEC4517}">
      <dsp:nvSpPr>
        <dsp:cNvPr id="0" name=""/>
        <dsp:cNvSpPr/>
      </dsp:nvSpPr>
      <dsp:spPr>
        <a:xfrm>
          <a:off x="0" y="20164"/>
          <a:ext cx="5686425" cy="272463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nl-NL" sz="2700" kern="1200"/>
            <a:t>Waar zien wij opportuniteiten voor vernieuwing in onze parochie? Of kunnen we er ontdekken of scheppen? </a:t>
          </a:r>
          <a:endParaRPr lang="en-US" sz="2700" kern="1200"/>
        </a:p>
      </dsp:txBody>
      <dsp:txXfrm>
        <a:off x="133006" y="153170"/>
        <a:ext cx="5420413" cy="2458625"/>
      </dsp:txXfrm>
    </dsp:sp>
    <dsp:sp modelId="{18D9AB12-D534-D141-A8F0-7619157ED450}">
      <dsp:nvSpPr>
        <dsp:cNvPr id="0" name=""/>
        <dsp:cNvSpPr/>
      </dsp:nvSpPr>
      <dsp:spPr>
        <a:xfrm>
          <a:off x="0" y="2822561"/>
          <a:ext cx="5686425" cy="2724637"/>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nl-NL" sz="2700" kern="1200" dirty="0"/>
            <a:t>Als we onze parochie-koelkast opendoen, welke ingrediënten (processen, producten, personen, …) waarmee het mogelijk is vernieuwing op te starten, zien we dan? </a:t>
          </a:r>
          <a:endParaRPr lang="en-US" sz="2700" kern="1200" dirty="0"/>
        </a:p>
      </dsp:txBody>
      <dsp:txXfrm>
        <a:off x="133006" y="2955567"/>
        <a:ext cx="5420413" cy="24586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1C8770-1D0C-432A-8BE5-6E41446E93D9}">
      <dsp:nvSpPr>
        <dsp:cNvPr id="0" name=""/>
        <dsp:cNvSpPr/>
      </dsp:nvSpPr>
      <dsp:spPr>
        <a:xfrm>
          <a:off x="0" y="904696"/>
          <a:ext cx="7060095" cy="167020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858824-8EF7-47A5-B62B-0EA506FED3D7}">
      <dsp:nvSpPr>
        <dsp:cNvPr id="0" name=""/>
        <dsp:cNvSpPr/>
      </dsp:nvSpPr>
      <dsp:spPr>
        <a:xfrm>
          <a:off x="505238" y="1280493"/>
          <a:ext cx="918614" cy="918614"/>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7FDC49C-5550-4283-B77A-D518E4F7F42E}">
      <dsp:nvSpPr>
        <dsp:cNvPr id="0" name=""/>
        <dsp:cNvSpPr/>
      </dsp:nvSpPr>
      <dsp:spPr>
        <a:xfrm>
          <a:off x="1929091" y="904696"/>
          <a:ext cx="5131003" cy="1670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764" tIns="176764" rIns="176764" bIns="176764" numCol="1" spcCol="1270" anchor="ctr" anchorCtr="0">
          <a:noAutofit/>
        </a:bodyPr>
        <a:lstStyle/>
        <a:p>
          <a:pPr marL="0" lvl="0" indent="0" algn="l" defTabSz="755650">
            <a:lnSpc>
              <a:spcPct val="90000"/>
            </a:lnSpc>
            <a:spcBef>
              <a:spcPct val="0"/>
            </a:spcBef>
            <a:spcAft>
              <a:spcPct val="35000"/>
            </a:spcAft>
            <a:buNone/>
          </a:pPr>
          <a:r>
            <a:rPr lang="nl-NL" sz="1700" kern="1200" dirty="0"/>
            <a:t>(1) De meeste pastorale plannen blijken weinig betrouwbaar: geen specifieke doelstellingen, geen tijdspad, geen onderscheid tussen hoge en lage prioriteiten, geen beschrijving van verantwoordelijkheden en competenties …</a:t>
          </a:r>
          <a:endParaRPr lang="en-US" sz="1700" kern="1200" dirty="0"/>
        </a:p>
      </dsp:txBody>
      <dsp:txXfrm>
        <a:off x="1929091" y="904696"/>
        <a:ext cx="5131003" cy="1670208"/>
      </dsp:txXfrm>
    </dsp:sp>
    <dsp:sp modelId="{6E67A10E-0A04-40B6-B1E0-C5097C3E6EB5}">
      <dsp:nvSpPr>
        <dsp:cNvPr id="0" name=""/>
        <dsp:cNvSpPr/>
      </dsp:nvSpPr>
      <dsp:spPr>
        <a:xfrm>
          <a:off x="0" y="2992457"/>
          <a:ext cx="7060095" cy="167020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F68A2DB-43B9-478E-8738-AF7A38C39AFB}">
      <dsp:nvSpPr>
        <dsp:cNvPr id="0" name=""/>
        <dsp:cNvSpPr/>
      </dsp:nvSpPr>
      <dsp:spPr>
        <a:xfrm>
          <a:off x="505238" y="3368254"/>
          <a:ext cx="918614" cy="918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D02F83B-09AD-4ED9-AF12-9D241E79BFA1}">
      <dsp:nvSpPr>
        <dsp:cNvPr id="0" name=""/>
        <dsp:cNvSpPr/>
      </dsp:nvSpPr>
      <dsp:spPr>
        <a:xfrm>
          <a:off x="1929091" y="2992457"/>
          <a:ext cx="5131003" cy="1670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764" tIns="176764" rIns="176764" bIns="176764" numCol="1" spcCol="1270" anchor="ctr" anchorCtr="0">
          <a:noAutofit/>
        </a:bodyPr>
        <a:lstStyle/>
        <a:p>
          <a:pPr marL="0" lvl="0" indent="0" algn="l" defTabSz="755650">
            <a:lnSpc>
              <a:spcPct val="90000"/>
            </a:lnSpc>
            <a:spcBef>
              <a:spcPct val="0"/>
            </a:spcBef>
            <a:spcAft>
              <a:spcPct val="35000"/>
            </a:spcAft>
            <a:buNone/>
          </a:pPr>
          <a:r>
            <a:rPr lang="nl-NL" sz="1700" kern="1200" dirty="0"/>
            <a:t>(2) Gehanteerde kerkmodel is nog steeds het traditionele (voorbijgestreefde) model van de nabije (altaar-)gemeenschap, georiënteerd op de huidige sterk slinkende groep kerkgangers, en dat ondanks alle ‘missionaire’ retoriek</a:t>
          </a:r>
          <a:endParaRPr lang="en-US" sz="1700" kern="1200" dirty="0"/>
        </a:p>
      </dsp:txBody>
      <dsp:txXfrm>
        <a:off x="1929091" y="2992457"/>
        <a:ext cx="5131003" cy="16702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1C8770-1D0C-432A-8BE5-6E41446E93D9}">
      <dsp:nvSpPr>
        <dsp:cNvPr id="0" name=""/>
        <dsp:cNvSpPr/>
      </dsp:nvSpPr>
      <dsp:spPr>
        <a:xfrm>
          <a:off x="0" y="904696"/>
          <a:ext cx="7060095" cy="167020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858824-8EF7-47A5-B62B-0EA506FED3D7}">
      <dsp:nvSpPr>
        <dsp:cNvPr id="0" name=""/>
        <dsp:cNvSpPr/>
      </dsp:nvSpPr>
      <dsp:spPr>
        <a:xfrm>
          <a:off x="505238" y="1280493"/>
          <a:ext cx="918614" cy="918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7FDC49C-5550-4283-B77A-D518E4F7F42E}">
      <dsp:nvSpPr>
        <dsp:cNvPr id="0" name=""/>
        <dsp:cNvSpPr/>
      </dsp:nvSpPr>
      <dsp:spPr>
        <a:xfrm>
          <a:off x="1929091" y="904696"/>
          <a:ext cx="5131003" cy="1670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764" tIns="176764" rIns="176764" bIns="176764" numCol="1" spcCol="1270" anchor="ctr" anchorCtr="0">
          <a:noAutofit/>
        </a:bodyPr>
        <a:lstStyle/>
        <a:p>
          <a:pPr marL="0" lvl="0" indent="0" algn="l" defTabSz="800100">
            <a:lnSpc>
              <a:spcPct val="90000"/>
            </a:lnSpc>
            <a:spcBef>
              <a:spcPct val="0"/>
            </a:spcBef>
            <a:spcAft>
              <a:spcPct val="35000"/>
            </a:spcAft>
            <a:buNone/>
          </a:pPr>
          <a:r>
            <a:rPr lang="nl-NL" sz="1800" kern="1200" dirty="0"/>
            <a:t>(3) Het ontbreken van een mobiliserende mentale focus die enige substantiële verandering tot stand zou kunnen brengen</a:t>
          </a:r>
          <a:endParaRPr lang="en-US" sz="1800" kern="1200" dirty="0"/>
        </a:p>
      </dsp:txBody>
      <dsp:txXfrm>
        <a:off x="1929091" y="904696"/>
        <a:ext cx="5131003" cy="1670208"/>
      </dsp:txXfrm>
    </dsp:sp>
    <dsp:sp modelId="{6E67A10E-0A04-40B6-B1E0-C5097C3E6EB5}">
      <dsp:nvSpPr>
        <dsp:cNvPr id="0" name=""/>
        <dsp:cNvSpPr/>
      </dsp:nvSpPr>
      <dsp:spPr>
        <a:xfrm>
          <a:off x="0" y="2992457"/>
          <a:ext cx="7060095" cy="167020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F68A2DB-43B9-478E-8738-AF7A38C39AFB}">
      <dsp:nvSpPr>
        <dsp:cNvPr id="0" name=""/>
        <dsp:cNvSpPr/>
      </dsp:nvSpPr>
      <dsp:spPr>
        <a:xfrm>
          <a:off x="505238" y="3368254"/>
          <a:ext cx="918614" cy="918614"/>
        </a:xfrm>
        <a:prstGeom prst="rect">
          <a:avLst/>
        </a:prstGeom>
        <a:blipFill>
          <a:blip xmlns:r="http://schemas.openxmlformats.org/officeDocument/2006/relationships" r:embed="rId3"/>
          <a:srcRect/>
          <a:stretch>
            <a:fillRect l="-39000" r="-39000"/>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D02F83B-09AD-4ED9-AF12-9D241E79BFA1}">
      <dsp:nvSpPr>
        <dsp:cNvPr id="0" name=""/>
        <dsp:cNvSpPr/>
      </dsp:nvSpPr>
      <dsp:spPr>
        <a:xfrm>
          <a:off x="1929091" y="2992457"/>
          <a:ext cx="5131003" cy="1670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764" tIns="176764" rIns="176764" bIns="176764" numCol="1" spcCol="1270" anchor="ctr" anchorCtr="0">
          <a:noAutofit/>
        </a:bodyPr>
        <a:lstStyle/>
        <a:p>
          <a:pPr marL="0" lvl="0" indent="0" algn="l" defTabSz="800100">
            <a:lnSpc>
              <a:spcPct val="90000"/>
            </a:lnSpc>
            <a:spcBef>
              <a:spcPct val="0"/>
            </a:spcBef>
            <a:spcAft>
              <a:spcPct val="35000"/>
            </a:spcAft>
            <a:buNone/>
          </a:pPr>
          <a:r>
            <a:rPr lang="nl-NL" sz="1800" kern="1200" dirty="0"/>
            <a:t>Besluit: nood aan een praktisch inzicht van wat het betekent in de toekomst een moderne (2) katholieke kerk te zijn: een haalbare, rationele (1) en stimulerende (3) toekomstvisie</a:t>
          </a:r>
          <a:endParaRPr lang="en-US" sz="1800" kern="1200" dirty="0"/>
        </a:p>
      </dsp:txBody>
      <dsp:txXfrm>
        <a:off x="1929091" y="2992457"/>
        <a:ext cx="5131003" cy="16702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74F2D1-0DE5-D344-886F-208321504820}">
      <dsp:nvSpPr>
        <dsp:cNvPr id="0" name=""/>
        <dsp:cNvSpPr/>
      </dsp:nvSpPr>
      <dsp:spPr>
        <a:xfrm>
          <a:off x="0" y="58141"/>
          <a:ext cx="5686425" cy="131093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a:t>Een pastoraal plan?</a:t>
          </a:r>
          <a:endParaRPr lang="en-US" sz="2400" kern="1200"/>
        </a:p>
      </dsp:txBody>
      <dsp:txXfrm>
        <a:off x="63994" y="122135"/>
        <a:ext cx="5558437" cy="1182942"/>
      </dsp:txXfrm>
    </dsp:sp>
    <dsp:sp modelId="{694A2B53-F5DE-E746-A82D-1EE7E23DEAE2}">
      <dsp:nvSpPr>
        <dsp:cNvPr id="0" name=""/>
        <dsp:cNvSpPr/>
      </dsp:nvSpPr>
      <dsp:spPr>
        <a:xfrm>
          <a:off x="0" y="1438191"/>
          <a:ext cx="5686425" cy="131093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a:t>Een missionair kerkmodel of dat van de klassieke ‘altaar’-gemeenschap?</a:t>
          </a:r>
          <a:endParaRPr lang="en-US" sz="2400" kern="1200"/>
        </a:p>
      </dsp:txBody>
      <dsp:txXfrm>
        <a:off x="63994" y="1502185"/>
        <a:ext cx="5558437" cy="1182942"/>
      </dsp:txXfrm>
    </dsp:sp>
    <dsp:sp modelId="{49B9697F-2E59-D343-AA42-4572D78C1DE7}">
      <dsp:nvSpPr>
        <dsp:cNvPr id="0" name=""/>
        <dsp:cNvSpPr/>
      </dsp:nvSpPr>
      <dsp:spPr>
        <a:xfrm>
          <a:off x="0" y="2818241"/>
          <a:ext cx="5686425" cy="131093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a:t>Ontbreekt ook bij ons een mobiliserende mentale focus?</a:t>
          </a:r>
          <a:endParaRPr lang="en-US" sz="2400" kern="1200"/>
        </a:p>
      </dsp:txBody>
      <dsp:txXfrm>
        <a:off x="63994" y="2882235"/>
        <a:ext cx="5558437" cy="1182942"/>
      </dsp:txXfrm>
    </dsp:sp>
    <dsp:sp modelId="{C7EC4494-14A7-C44D-860F-38D3356214FA}">
      <dsp:nvSpPr>
        <dsp:cNvPr id="0" name=""/>
        <dsp:cNvSpPr/>
      </dsp:nvSpPr>
      <dsp:spPr>
        <a:xfrm>
          <a:off x="0" y="4198291"/>
          <a:ext cx="5686425" cy="131093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dirty="0"/>
            <a:t>Kunnen we ons vinden in het besluit: nood aan een moderne, doordachte en stimulerende toekomstvisie?</a:t>
          </a:r>
          <a:endParaRPr lang="en-US" sz="2400" kern="1200" dirty="0"/>
        </a:p>
      </dsp:txBody>
      <dsp:txXfrm>
        <a:off x="63994" y="4262285"/>
        <a:ext cx="5558437" cy="11829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1C8770-1D0C-432A-8BE5-6E41446E93D9}">
      <dsp:nvSpPr>
        <dsp:cNvPr id="0" name=""/>
        <dsp:cNvSpPr/>
      </dsp:nvSpPr>
      <dsp:spPr>
        <a:xfrm>
          <a:off x="0" y="4"/>
          <a:ext cx="7060095" cy="266813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858824-8EF7-47A5-B62B-0EA506FED3D7}">
      <dsp:nvSpPr>
        <dsp:cNvPr id="0" name=""/>
        <dsp:cNvSpPr/>
      </dsp:nvSpPr>
      <dsp:spPr>
        <a:xfrm>
          <a:off x="647336" y="916440"/>
          <a:ext cx="1176975" cy="117697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7FDC49C-5550-4283-B77A-D518E4F7F42E}">
      <dsp:nvSpPr>
        <dsp:cNvPr id="0" name=""/>
        <dsp:cNvSpPr/>
      </dsp:nvSpPr>
      <dsp:spPr>
        <a:xfrm>
          <a:off x="2498016" y="0"/>
          <a:ext cx="4562072" cy="26270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6479" tIns="226479" rIns="226479" bIns="226479" numCol="1" spcCol="1270" anchor="ctr" anchorCtr="0">
          <a:noAutofit/>
        </a:bodyPr>
        <a:lstStyle/>
        <a:p>
          <a:pPr marL="0" lvl="0" indent="0" algn="l" defTabSz="889000">
            <a:lnSpc>
              <a:spcPct val="90000"/>
            </a:lnSpc>
            <a:spcBef>
              <a:spcPct val="0"/>
            </a:spcBef>
            <a:spcAft>
              <a:spcPct val="35000"/>
            </a:spcAft>
            <a:buNone/>
          </a:pPr>
          <a:r>
            <a:rPr lang="nl-NL" sz="2000" kern="1200" dirty="0">
              <a:solidFill>
                <a:schemeClr val="tx2">
                  <a:alpha val="60000"/>
                </a:schemeClr>
              </a:solidFill>
            </a:rPr>
            <a:t>Een kerk die datgene wat zij is, wat ze ervaart en ter lering aanbiedt, moet leren begrijpen op een creatieve manier, en wel vanuit de geschiedenis en de cultuur die haar omgeeft.</a:t>
          </a:r>
          <a:endParaRPr lang="en-US" sz="2000" kern="1200" dirty="0"/>
        </a:p>
      </dsp:txBody>
      <dsp:txXfrm>
        <a:off x="2498016" y="0"/>
        <a:ext cx="4562072" cy="2627030"/>
      </dsp:txXfrm>
    </dsp:sp>
    <dsp:sp modelId="{6E67A10E-0A04-40B6-B1E0-C5097C3E6EB5}">
      <dsp:nvSpPr>
        <dsp:cNvPr id="0" name=""/>
        <dsp:cNvSpPr/>
      </dsp:nvSpPr>
      <dsp:spPr>
        <a:xfrm>
          <a:off x="0" y="3256549"/>
          <a:ext cx="7060095" cy="213995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F68A2DB-43B9-478E-8738-AF7A38C39AFB}">
      <dsp:nvSpPr>
        <dsp:cNvPr id="0" name=""/>
        <dsp:cNvSpPr/>
      </dsp:nvSpPr>
      <dsp:spPr>
        <a:xfrm>
          <a:off x="647336" y="3738039"/>
          <a:ext cx="1176975" cy="11769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D02F83B-09AD-4ED9-AF12-9D241E79BFA1}">
      <dsp:nvSpPr>
        <dsp:cNvPr id="0" name=""/>
        <dsp:cNvSpPr/>
      </dsp:nvSpPr>
      <dsp:spPr>
        <a:xfrm>
          <a:off x="2471648" y="3256549"/>
          <a:ext cx="4562072" cy="2139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6479" tIns="226479" rIns="226479" bIns="226479" numCol="1" spcCol="1270" anchor="ctr" anchorCtr="0">
          <a:noAutofit/>
        </a:bodyPr>
        <a:lstStyle/>
        <a:p>
          <a:pPr marL="0" lvl="0" indent="0" algn="l" defTabSz="889000">
            <a:lnSpc>
              <a:spcPct val="90000"/>
            </a:lnSpc>
            <a:spcBef>
              <a:spcPct val="0"/>
            </a:spcBef>
            <a:spcAft>
              <a:spcPct val="35000"/>
            </a:spcAft>
            <a:buNone/>
          </a:pPr>
          <a:r>
            <a:rPr lang="nl-NL" sz="2000" kern="1200" dirty="0">
              <a:solidFill>
                <a:schemeClr val="tx2">
                  <a:alpha val="60000"/>
                </a:schemeClr>
              </a:solidFill>
            </a:rPr>
            <a:t>Wanneer een kerk de ‘cultuur van de omgeving’ niet ontwijkt of verwerpt, maar zich in staat toont tot cultuuruitwisseling, kan zij toekomstbestendig worden en aantrekkelijk. </a:t>
          </a:r>
          <a:endParaRPr lang="en-US" sz="2000" kern="1200" dirty="0"/>
        </a:p>
      </dsp:txBody>
      <dsp:txXfrm>
        <a:off x="2471648" y="3256549"/>
        <a:ext cx="4562072" cy="213995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5525A7-2C75-7A40-ACBA-25ABE896341B}">
      <dsp:nvSpPr>
        <dsp:cNvPr id="0" name=""/>
        <dsp:cNvSpPr/>
      </dsp:nvSpPr>
      <dsp:spPr>
        <a:xfrm>
          <a:off x="0" y="32315"/>
          <a:ext cx="7458074" cy="37522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nl-NL" sz="3000" kern="1200" dirty="0"/>
            <a:t>‘</a:t>
          </a:r>
          <a:r>
            <a:rPr lang="nl-NL" sz="3000" kern="1200" dirty="0">
              <a:solidFill>
                <a:srgbClr val="FF0000"/>
              </a:solidFill>
            </a:rPr>
            <a:t>Zien</a:t>
          </a:r>
          <a:r>
            <a:rPr lang="nl-NL" sz="3000" kern="1200" dirty="0"/>
            <a:t>’ ook wij de tekenen van de tijd op deze wijze (secularisatie/autonomie of zelfbeschikking)?</a:t>
          </a:r>
          <a:endParaRPr lang="en-US" sz="3000" kern="1200" dirty="0"/>
        </a:p>
      </dsp:txBody>
      <dsp:txXfrm>
        <a:off x="183171" y="215486"/>
        <a:ext cx="7091732" cy="3385938"/>
      </dsp:txXfrm>
    </dsp:sp>
    <dsp:sp modelId="{C2B14E2A-5BC6-0A4C-A10C-2CE2133CDC24}">
      <dsp:nvSpPr>
        <dsp:cNvPr id="0" name=""/>
        <dsp:cNvSpPr/>
      </dsp:nvSpPr>
      <dsp:spPr>
        <a:xfrm>
          <a:off x="0" y="3934991"/>
          <a:ext cx="7458074" cy="1632371"/>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nl-NL" sz="3000" kern="1200" dirty="0"/>
            <a:t>‘</a:t>
          </a:r>
          <a:r>
            <a:rPr lang="nl-NL" sz="3000" kern="1200" dirty="0">
              <a:solidFill>
                <a:srgbClr val="FF0000"/>
              </a:solidFill>
            </a:rPr>
            <a:t>Willen</a:t>
          </a:r>
          <a:r>
            <a:rPr lang="nl-NL" sz="3000" kern="1200" dirty="0"/>
            <a:t>’ we bijgevolg met onze parochie stappen zetten in deze richting?  </a:t>
          </a:r>
          <a:endParaRPr lang="en-US" sz="3000" kern="1200" dirty="0"/>
        </a:p>
      </dsp:txBody>
      <dsp:txXfrm>
        <a:off x="79686" y="4014677"/>
        <a:ext cx="7298702" cy="147299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EC36A0-4AB9-D242-BD5C-C338AEC8C8F1}">
      <dsp:nvSpPr>
        <dsp:cNvPr id="0" name=""/>
        <dsp:cNvSpPr/>
      </dsp:nvSpPr>
      <dsp:spPr>
        <a:xfrm>
          <a:off x="0" y="127501"/>
          <a:ext cx="5895971" cy="443391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nl-NL" sz="2200" kern="1200" dirty="0"/>
            <a:t>Zien wij het zitten om naast het klassieke ‘hiërarchisch-</a:t>
          </a:r>
          <a:r>
            <a:rPr lang="nl-NL" sz="2200" kern="1200" dirty="0" err="1"/>
            <a:t>organisationele</a:t>
          </a:r>
          <a:r>
            <a:rPr lang="nl-NL" sz="2200" kern="1200" dirty="0"/>
            <a:t>’ aanbod (vb. aanbod van eucharistievieringen/ spreker/etentje Broederlijk Delen) ook een aanbod te doen dat zich eerder oriënteert op het ‘interactieve’ (vb. huiskerkgemeenschappen /bijbelgroepen/eigen diaconaal project) en de ‘markt’ (vb. modern uitgewerkte website met religieus aanbod dat niet alleen bestemd is voor insiders)? </a:t>
          </a:r>
          <a:endParaRPr lang="en-US" sz="2200" kern="1200" dirty="0"/>
        </a:p>
      </dsp:txBody>
      <dsp:txXfrm>
        <a:off x="216446" y="343947"/>
        <a:ext cx="5463079" cy="4001025"/>
      </dsp:txXfrm>
    </dsp:sp>
    <dsp:sp modelId="{347AA8A5-3327-2347-93D4-8275D063F84F}">
      <dsp:nvSpPr>
        <dsp:cNvPr id="0" name=""/>
        <dsp:cNvSpPr/>
      </dsp:nvSpPr>
      <dsp:spPr>
        <a:xfrm>
          <a:off x="0" y="4627658"/>
          <a:ext cx="5895971" cy="183613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nl-NL" sz="2200" kern="1200" dirty="0"/>
            <a:t>Willen/kunnen wij de taak van onze parochieploeg mede zien als het managen van een dergelijk parochie-netwerk? </a:t>
          </a:r>
          <a:endParaRPr lang="en-US" sz="2200" kern="1200" dirty="0"/>
        </a:p>
      </dsp:txBody>
      <dsp:txXfrm>
        <a:off x="89633" y="4717291"/>
        <a:ext cx="5716705" cy="165687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DBFBDE-C679-2948-A5FF-295E04E5A090}">
      <dsp:nvSpPr>
        <dsp:cNvPr id="0" name=""/>
        <dsp:cNvSpPr/>
      </dsp:nvSpPr>
      <dsp:spPr>
        <a:xfrm>
          <a:off x="0" y="62925"/>
          <a:ext cx="5686425" cy="268763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nl-NL" sz="2300" kern="1200" dirty="0"/>
            <a:t>Is het zo dat ook onze eigen parochie gekenmerkt wordt door een zekere monocultuur van vieren, diaconie, …?</a:t>
          </a:r>
          <a:endParaRPr lang="en-US" sz="2300" kern="1200" dirty="0"/>
        </a:p>
      </dsp:txBody>
      <dsp:txXfrm>
        <a:off x="131200" y="194125"/>
        <a:ext cx="5424025" cy="2425236"/>
      </dsp:txXfrm>
    </dsp:sp>
    <dsp:sp modelId="{8BAEA6A6-3AFE-8846-91F4-38C07B93DCD1}">
      <dsp:nvSpPr>
        <dsp:cNvPr id="0" name=""/>
        <dsp:cNvSpPr/>
      </dsp:nvSpPr>
      <dsp:spPr>
        <a:xfrm>
          <a:off x="0" y="2816801"/>
          <a:ext cx="5686425" cy="2687636"/>
        </a:xfrm>
        <a:prstGeom prst="roundRect">
          <a:avLst/>
        </a:prstGeom>
        <a:solidFill>
          <a:schemeClr val="accent2">
            <a:hueOff val="-1455363"/>
            <a:satOff val="-83928"/>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nl-NL" sz="2300" kern="1200" dirty="0"/>
            <a:t>En als dat zo is, staan wij dan open voor een verbreding inzake stijlen? Durven wij het aan om bijvoorbeeld in en vanuit de Sint-Pauluskerk (modern kerkgebouw) te experimenteren met andere vormen van vieren, diaconie, missie?</a:t>
          </a:r>
          <a:endParaRPr lang="en-US" sz="2300" kern="1200" dirty="0"/>
        </a:p>
      </dsp:txBody>
      <dsp:txXfrm>
        <a:off x="131200" y="2948001"/>
        <a:ext cx="5424025" cy="242523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33E80B-6A39-9443-AEC4-ACF9E395D023}">
      <dsp:nvSpPr>
        <dsp:cNvPr id="0" name=""/>
        <dsp:cNvSpPr/>
      </dsp:nvSpPr>
      <dsp:spPr>
        <a:xfrm>
          <a:off x="0" y="221007"/>
          <a:ext cx="5686425" cy="181070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nl-NL" sz="2200" kern="1200" dirty="0"/>
            <a:t>Hoe analyseren wij de participatiestructuren in onze parochie op dit ogenblik? </a:t>
          </a:r>
          <a:endParaRPr lang="en-US" sz="2200" kern="1200" dirty="0"/>
        </a:p>
      </dsp:txBody>
      <dsp:txXfrm>
        <a:off x="88391" y="309398"/>
        <a:ext cx="5509643" cy="1633922"/>
      </dsp:txXfrm>
    </dsp:sp>
    <dsp:sp modelId="{574E4C6F-44AC-1746-A0B7-2ED0BAF65E5E}">
      <dsp:nvSpPr>
        <dsp:cNvPr id="0" name=""/>
        <dsp:cNvSpPr/>
      </dsp:nvSpPr>
      <dsp:spPr>
        <a:xfrm>
          <a:off x="0" y="2095072"/>
          <a:ext cx="5686425" cy="3251283"/>
        </a:xfrm>
        <a:prstGeom prst="roundRect">
          <a:avLst/>
        </a:prstGeom>
        <a:solidFill>
          <a:schemeClr val="accent2">
            <a:hueOff val="-1455363"/>
            <a:satOff val="-83928"/>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nl-NL" sz="2200" kern="1200" dirty="0"/>
            <a:t>Zou de oprichting van een liturgische werkgroep, een diaconale werkgroep, een missionaire werkgroep, … een meerwaarde kunnen betekenen inzake participatief overleg, participatieve besluitvorming en participatief engagement? En hoe rijmen we dit dan met de noodzaak van verschillende stijlen (vorige uitdaging)? </a:t>
          </a:r>
          <a:endParaRPr lang="en-US" sz="2200" kern="1200" dirty="0"/>
        </a:p>
      </dsp:txBody>
      <dsp:txXfrm>
        <a:off x="158715" y="2253787"/>
        <a:ext cx="5368995" cy="293385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CE1AFB-2A3C-344E-91FE-2A65E19BD770}" type="datetimeFigureOut">
              <a:rPr lang="nl-NL" smtClean="0"/>
              <a:t>07-04-21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6190C5-723C-D64A-8BD0-67E89014807E}" type="slidenum">
              <a:rPr lang="nl-NL" smtClean="0"/>
              <a:t>‹nr.›</a:t>
            </a:fld>
            <a:endParaRPr lang="nl-NL"/>
          </a:p>
        </p:txBody>
      </p:sp>
    </p:spTree>
    <p:extLst>
      <p:ext uri="{BB962C8B-B14F-4D97-AF65-F5344CB8AC3E}">
        <p14:creationId xmlns:p14="http://schemas.microsoft.com/office/powerpoint/2010/main" val="2858248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1</a:t>
            </a:fld>
            <a:endParaRPr lang="nl-NL"/>
          </a:p>
        </p:txBody>
      </p:sp>
    </p:spTree>
    <p:extLst>
      <p:ext uri="{BB962C8B-B14F-4D97-AF65-F5344CB8AC3E}">
        <p14:creationId xmlns:p14="http://schemas.microsoft.com/office/powerpoint/2010/main" val="1330653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Een ietwat uitdagende quote. </a:t>
            </a:r>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10</a:t>
            </a:fld>
            <a:endParaRPr lang="nl-NL"/>
          </a:p>
        </p:txBody>
      </p:sp>
    </p:spTree>
    <p:extLst>
      <p:ext uri="{BB962C8B-B14F-4D97-AF65-F5344CB8AC3E}">
        <p14:creationId xmlns:p14="http://schemas.microsoft.com/office/powerpoint/2010/main" val="13488650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volgende drie dia’s zijn van eigen makelij, als een soort van concretisering van de laatste twee punten van de voorgaande dia’s.</a:t>
            </a:r>
          </a:p>
          <a:p>
            <a:endParaRPr lang="nl-NL" dirty="0"/>
          </a:p>
          <a:p>
            <a:r>
              <a:rPr lang="nl-NL" dirty="0"/>
              <a:t>Wat dit betreft treft mij niet alleen de focus in onze parochieploeg op de organisatie van de ‘vieringen’, maar in combinatie hiermee ook de afwezigheid van een eigen diaconaal project (let op: uiteraard is er in de vieringen, ook een vorm van diaconie overigens, een oproep om in de praktijk te brengen, en uiteraard wij ondersteunen wel Broederlijk Delen …, maar het geheel lijkt me niet in evenwicht en bijgevolg niet geheel conform met de uitdaging van het evangelie: ‘visser van mensen worden’, ‘ … want ik had honger, dorst, …. , niet: ‘kom binnen in het rijk van mijn Vader, want je hebt in Hem of Mij geloofd en eucharistie gevierd’, of ‘je hebt een parochiezaal verhuurd voor feesten en evenementen’). </a:t>
            </a:r>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11</a:t>
            </a:fld>
            <a:endParaRPr lang="nl-NL"/>
          </a:p>
        </p:txBody>
      </p:sp>
    </p:spTree>
    <p:extLst>
      <p:ext uri="{BB962C8B-B14F-4D97-AF65-F5344CB8AC3E}">
        <p14:creationId xmlns:p14="http://schemas.microsoft.com/office/powerpoint/2010/main" val="14693077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13</a:t>
            </a:fld>
            <a:endParaRPr lang="nl-NL"/>
          </a:p>
        </p:txBody>
      </p:sp>
    </p:spTree>
    <p:extLst>
      <p:ext uri="{BB962C8B-B14F-4D97-AF65-F5344CB8AC3E}">
        <p14:creationId xmlns:p14="http://schemas.microsoft.com/office/powerpoint/2010/main" val="40640149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14</a:t>
            </a:fld>
            <a:endParaRPr lang="nl-NL"/>
          </a:p>
        </p:txBody>
      </p:sp>
    </p:spTree>
    <p:extLst>
      <p:ext uri="{BB962C8B-B14F-4D97-AF65-F5344CB8AC3E}">
        <p14:creationId xmlns:p14="http://schemas.microsoft.com/office/powerpoint/2010/main" val="37493573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Duidelijk voelbaar in de implosie van het aantal kerkgangers/sacramenten/uitvaarten, maar ook in de opkomst van ‘kerk’-kritische groepen die het ’anders’ willen doen, en de durende maatschappelijke kritiek (ook van vrienden en familie) op bepaalde kerkelijke praktijken; zie ook de recente petitie inzake de positie van de vrouw in de katholieke kerk. </a:t>
            </a:r>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15</a:t>
            </a:fld>
            <a:endParaRPr lang="nl-NL"/>
          </a:p>
        </p:txBody>
      </p:sp>
    </p:spTree>
    <p:extLst>
      <p:ext uri="{BB962C8B-B14F-4D97-AF65-F5344CB8AC3E}">
        <p14:creationId xmlns:p14="http://schemas.microsoft.com/office/powerpoint/2010/main" val="29781889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‘Zien’ gaat over inschatting/beoordeling van de genoemde tekenen des tijds (Vat. II): slaat </a:t>
            </a:r>
            <a:r>
              <a:rPr lang="nl-NL" dirty="0" err="1"/>
              <a:t>Sellmann</a:t>
            </a:r>
            <a:r>
              <a:rPr lang="nl-NL" dirty="0"/>
              <a:t> hier naar onze mening de nagel op de kop, of niet? Moet er genuanceerd worden? </a:t>
            </a:r>
          </a:p>
          <a:p>
            <a:endParaRPr lang="nl-NL" dirty="0"/>
          </a:p>
          <a:p>
            <a:r>
              <a:rPr lang="nl-NL" dirty="0"/>
              <a:t>‘Zien, oordelen, handelen’: willen we bijgevolg handelen vanuit dit ‘zien en oordelen’? </a:t>
            </a:r>
          </a:p>
          <a:p>
            <a:endParaRPr lang="nl-NL" dirty="0"/>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17</a:t>
            </a:fld>
            <a:endParaRPr lang="nl-NL"/>
          </a:p>
        </p:txBody>
      </p:sp>
    </p:spTree>
    <p:extLst>
      <p:ext uri="{BB962C8B-B14F-4D97-AF65-F5344CB8AC3E}">
        <p14:creationId xmlns:p14="http://schemas.microsoft.com/office/powerpoint/2010/main" val="9245868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18</a:t>
            </a:fld>
            <a:endParaRPr lang="nl-NL"/>
          </a:p>
        </p:txBody>
      </p:sp>
    </p:spTree>
    <p:extLst>
      <p:ext uri="{BB962C8B-B14F-4D97-AF65-F5344CB8AC3E}">
        <p14:creationId xmlns:p14="http://schemas.microsoft.com/office/powerpoint/2010/main" val="32742898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Voorbeeld van laatst vernoemde element: meer en meer nog praktiserende christenen gaan elders ter kerke, omdat de uniforme geloofsbeleving van de plaatselijke kerk niet aansluit hij hun noden/visie; of erger: ze haken af.</a:t>
            </a:r>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21</a:t>
            </a:fld>
            <a:endParaRPr lang="nl-NL"/>
          </a:p>
        </p:txBody>
      </p:sp>
    </p:spTree>
    <p:extLst>
      <p:ext uri="{BB962C8B-B14F-4D97-AF65-F5344CB8AC3E}">
        <p14:creationId xmlns:p14="http://schemas.microsoft.com/office/powerpoint/2010/main" val="16028911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100" dirty="0">
                <a:solidFill>
                  <a:schemeClr val="tx2">
                    <a:alpha val="60000"/>
                  </a:schemeClr>
                </a:solidFill>
              </a:rPr>
              <a:t>Het eerste gebeurt zowel binnen als in de marge van de gevestigde kerken. In een </a:t>
            </a:r>
            <a:r>
              <a:rPr lang="nl-NL" sz="1100" dirty="0" err="1">
                <a:solidFill>
                  <a:schemeClr val="tx2">
                    <a:alpha val="60000"/>
                  </a:schemeClr>
                </a:solidFill>
              </a:rPr>
              <a:t>Aalsterse</a:t>
            </a:r>
            <a:r>
              <a:rPr lang="nl-NL" sz="1100" dirty="0">
                <a:solidFill>
                  <a:schemeClr val="tx2">
                    <a:alpha val="60000"/>
                  </a:schemeClr>
                </a:solidFill>
              </a:rPr>
              <a:t> context kan misschien gewezen worden op </a:t>
            </a:r>
            <a:r>
              <a:rPr lang="nl-NL" sz="1100" dirty="0" err="1">
                <a:solidFill>
                  <a:schemeClr val="tx2">
                    <a:alpha val="60000"/>
                  </a:schemeClr>
                </a:solidFill>
              </a:rPr>
              <a:t>Emmaüs</a:t>
            </a:r>
            <a:r>
              <a:rPr lang="nl-NL" sz="1100" dirty="0">
                <a:solidFill>
                  <a:schemeClr val="tx2">
                    <a:alpha val="60000"/>
                  </a:schemeClr>
                </a:solidFill>
              </a:rPr>
              <a:t> en de Begijnhofgemeenschap enerzijds (in de marge van de gevestigde kerken, omdat zij op het ogenblik van ontstaan geen ruimte vonden binnen een te hiërarchisch-</a:t>
            </a:r>
            <a:r>
              <a:rPr lang="nl-NL" sz="1100" dirty="0" err="1">
                <a:solidFill>
                  <a:schemeClr val="tx2">
                    <a:alpha val="60000"/>
                  </a:schemeClr>
                </a:solidFill>
              </a:rPr>
              <a:t>organisationele</a:t>
            </a:r>
            <a:r>
              <a:rPr lang="nl-NL" sz="1100" dirty="0">
                <a:solidFill>
                  <a:schemeClr val="tx2">
                    <a:alpha val="60000"/>
                  </a:schemeClr>
                </a:solidFill>
              </a:rPr>
              <a:t>-uniforme kerk?), en op het initiatief van enkele godsdienstleerkrachten en pastorale werkers die in een samenwerkingsverband werk willen maken van een aanbod voor + 16-jarigen (categoriale pastoraal: niet langer als brugfunctie naar de ‘kerngemeenschap’ maar als een eigen pastorale ‘werkplaats’, als een vorm van kerktopoi, een plaats waar kerk gebeurt). Op ruimer vlak kan gewezen worden op bijvoorbeeld religieuze bewegingen als de Sint-Michielsbeweging. </a:t>
            </a:r>
          </a:p>
          <a:p>
            <a:endParaRPr lang="nl-NL" sz="1100" dirty="0">
              <a:solidFill>
                <a:schemeClr val="tx2">
                  <a:alpha val="60000"/>
                </a:schemeClr>
              </a:solidFill>
            </a:endParaRPr>
          </a:p>
          <a:p>
            <a:r>
              <a:rPr lang="nl-NL" sz="1100" dirty="0">
                <a:solidFill>
                  <a:schemeClr val="tx2">
                    <a:alpha val="60000"/>
                  </a:schemeClr>
                </a:solidFill>
              </a:rPr>
              <a:t>Het tweede zie ik in zijn pure vorm nog niet echt of frequent opduiken in de katholieke kerk, tenzij hier en daar in het aanbod van een (semi-) religieus concert. Het is sterker aanwezig op de alternatieve religiemarkt (aanbod van producten als therapieën, cursussen, counseling). Veel kerkmensen huiveren voor de combinatie met de ‘markt’. Impliciet stelt </a:t>
            </a:r>
            <a:r>
              <a:rPr lang="nl-NL" sz="1100" dirty="0" err="1">
                <a:solidFill>
                  <a:schemeClr val="tx2">
                    <a:alpha val="60000"/>
                  </a:schemeClr>
                </a:solidFill>
              </a:rPr>
              <a:t>Sellmann</a:t>
            </a:r>
            <a:r>
              <a:rPr lang="nl-NL" sz="1100" dirty="0">
                <a:solidFill>
                  <a:schemeClr val="tx2">
                    <a:alpha val="60000"/>
                  </a:schemeClr>
                </a:solidFill>
              </a:rPr>
              <a:t> ons hier de vraag of dit wel geheel terecht is. Hybride vormen komen ook meer en meer aanwezig: bedevaarten (combinatie van organisatie en interactie), contact met de godsdienst via de media (combinatie van markt en organisatie), … </a:t>
            </a:r>
            <a:endParaRPr lang="nl-NL" sz="1100" dirty="0"/>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22</a:t>
            </a:fld>
            <a:endParaRPr lang="nl-NL"/>
          </a:p>
        </p:txBody>
      </p:sp>
    </p:spTree>
    <p:extLst>
      <p:ext uri="{BB962C8B-B14F-4D97-AF65-F5344CB8AC3E}">
        <p14:creationId xmlns:p14="http://schemas.microsoft.com/office/powerpoint/2010/main" val="15023915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100" dirty="0"/>
              <a:t>Vb. van hiërarchisch-</a:t>
            </a:r>
            <a:r>
              <a:rPr lang="nl-NL" sz="1100" dirty="0" err="1"/>
              <a:t>organisationele</a:t>
            </a:r>
            <a:r>
              <a:rPr lang="nl-NL" sz="1100" dirty="0"/>
              <a:t> vormen (van boven naar beneden): het aanbod van eucharistievieringen/gebedsvieringen; het etentje </a:t>
            </a:r>
            <a:r>
              <a:rPr lang="nl-NL" sz="1100" dirty="0" err="1"/>
              <a:t>t.v.v</a:t>
            </a:r>
            <a:r>
              <a:rPr lang="nl-NL" sz="1100" dirty="0"/>
              <a:t>. Broederlijk Delen, vormingsavonden, spreker, …</a:t>
            </a:r>
          </a:p>
          <a:p>
            <a:r>
              <a:rPr lang="nl-NL" sz="1100" dirty="0"/>
              <a:t>Vb. van interactieve vormen: huiskerkgemeenschappen, ziekenbezoek, geloofsgesprekken, ... (eerder hybride vorm van </a:t>
            </a:r>
            <a:r>
              <a:rPr lang="nl-NL" sz="1100" dirty="0" err="1"/>
              <a:t>organisationele</a:t>
            </a:r>
            <a:r>
              <a:rPr lang="nl-NL" sz="1100" dirty="0"/>
              <a:t> en interactieve vorm), </a:t>
            </a:r>
          </a:p>
          <a:p>
            <a:r>
              <a:rPr lang="nl-NL" sz="1100" dirty="0"/>
              <a:t>Vb. van door de markt getekende coördinatievorm: voordracht over Lam Gods, religieus filmaanbod, online-aanbod, …</a:t>
            </a:r>
          </a:p>
          <a:p>
            <a:endParaRPr lang="nl-NL" sz="1100" dirty="0"/>
          </a:p>
          <a:p>
            <a:r>
              <a:rPr lang="nl-NL" sz="1100" dirty="0"/>
              <a:t>Vb. van integratie van de drie (voor jongeren) is Taizé-reis (wordt georganiseerd door kerkelijk groep, er zijn enorm veel gesprekken met leeftijdsgenoten en focus op interactie en beleving, heeft iets van een religieus event)</a:t>
            </a:r>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23</a:t>
            </a:fld>
            <a:endParaRPr lang="nl-NL"/>
          </a:p>
        </p:txBody>
      </p:sp>
    </p:spTree>
    <p:extLst>
      <p:ext uri="{BB962C8B-B14F-4D97-AF65-F5344CB8AC3E}">
        <p14:creationId xmlns:p14="http://schemas.microsoft.com/office/powerpoint/2010/main" val="643752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2</a:t>
            </a:fld>
            <a:endParaRPr lang="nl-NL"/>
          </a:p>
        </p:txBody>
      </p:sp>
    </p:spTree>
    <p:extLst>
      <p:ext uri="{BB962C8B-B14F-4D97-AF65-F5344CB8AC3E}">
        <p14:creationId xmlns:p14="http://schemas.microsoft.com/office/powerpoint/2010/main" val="35578638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100" dirty="0"/>
              <a:t>Het dispositief van de duur definieert de parochie als de canonieke ruimte waarin de kerk de gelovigen gedurende hun hele leven verzorgt met kerkelijke genademiddelen. Dat van de nabijheid concipieert de lokale, woonplaatsnabije en overzichtelijke gemeenschap als actieruimte. Beide modellen worden overvraagd door de nieuw ruimtelijke grootte van de parochie en door de individuele keuze-attitude die de religieus autonome subjecten aan de dag leggen. </a:t>
            </a:r>
          </a:p>
          <a:p>
            <a:endParaRPr lang="nl-NL" sz="1100" dirty="0"/>
          </a:p>
          <a:p>
            <a:r>
              <a:rPr lang="nl-NL" sz="1100" dirty="0"/>
              <a:t>In het parochienetwerk zijn de verschillende vormen voor elkaar als knooppunten in het net, die voor hun identiteit ook naar elkaar verwijzen. Tegelijk zijn deze vormen ook individuele uitgangspunten voor thematische en persoonlijke kruisverbindingen in de seculiere ruimte. Het katholieke netwerk van een parochie, en dat is iets geheel nieuws, betrekt daarmee de seculiere ruimte niet op zichzelf maar richt zich omgekeerd op de seculiere ruimte. Het doel van de parochie is vanuit de eigen religieuze competenties en met het eigen aanbod bij te dragen tot een geslaagd leven van de individuele mens en van een gemeenschap. </a:t>
            </a:r>
          </a:p>
          <a:p>
            <a:endParaRPr lang="nl-NL" sz="1100" dirty="0"/>
          </a:p>
          <a:p>
            <a:r>
              <a:rPr lang="nl-NL" sz="1100" dirty="0"/>
              <a:t>Een pastoor/lekenverantwoordelijke/parochieploeg kan niet langer alleen het eigen ding doen (</a:t>
            </a:r>
            <a:r>
              <a:rPr lang="nl-NL" sz="1100" dirty="0" err="1"/>
              <a:t>bvb</a:t>
            </a:r>
            <a:r>
              <a:rPr lang="nl-NL" sz="1100" dirty="0"/>
              <a:t>. het </a:t>
            </a:r>
            <a:r>
              <a:rPr lang="nl-NL" sz="1100" dirty="0" err="1"/>
              <a:t>organisationele</a:t>
            </a:r>
            <a:r>
              <a:rPr lang="nl-NL" sz="1100" dirty="0"/>
              <a:t>), maar dient er ook voor te zorgen dat er interactieve en marktgeoriënteerde initiatieven genomen worden (of hybride vormen)</a:t>
            </a:r>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24</a:t>
            </a:fld>
            <a:endParaRPr lang="nl-NL"/>
          </a:p>
        </p:txBody>
      </p:sp>
    </p:spTree>
    <p:extLst>
      <p:ext uri="{BB962C8B-B14F-4D97-AF65-F5344CB8AC3E}">
        <p14:creationId xmlns:p14="http://schemas.microsoft.com/office/powerpoint/2010/main" val="35790803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25</a:t>
            </a:fld>
            <a:endParaRPr lang="nl-NL"/>
          </a:p>
        </p:txBody>
      </p:sp>
    </p:spTree>
    <p:extLst>
      <p:ext uri="{BB962C8B-B14F-4D97-AF65-F5344CB8AC3E}">
        <p14:creationId xmlns:p14="http://schemas.microsoft.com/office/powerpoint/2010/main" val="3180909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Twee kerkgebouwen met andere stijl op Aalst Rechteroever</a:t>
            </a:r>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26</a:t>
            </a:fld>
            <a:endParaRPr lang="nl-NL"/>
          </a:p>
        </p:txBody>
      </p:sp>
    </p:spTree>
    <p:extLst>
      <p:ext uri="{BB962C8B-B14F-4D97-AF65-F5344CB8AC3E}">
        <p14:creationId xmlns:p14="http://schemas.microsoft.com/office/powerpoint/2010/main" val="16843767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27</a:t>
            </a:fld>
            <a:endParaRPr lang="nl-NL"/>
          </a:p>
        </p:txBody>
      </p:sp>
    </p:spTree>
    <p:extLst>
      <p:ext uri="{BB962C8B-B14F-4D97-AF65-F5344CB8AC3E}">
        <p14:creationId xmlns:p14="http://schemas.microsoft.com/office/powerpoint/2010/main" val="181801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Zelf heb ik de indruk dat een aanwezige monocultuur sterk gelinkt is aan de ‘stijl’ van de pastoraal verantwoordelijke</a:t>
            </a:r>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28</a:t>
            </a:fld>
            <a:endParaRPr lang="nl-NL"/>
          </a:p>
        </p:txBody>
      </p:sp>
    </p:spTree>
    <p:extLst>
      <p:ext uri="{BB962C8B-B14F-4D97-AF65-F5344CB8AC3E}">
        <p14:creationId xmlns:p14="http://schemas.microsoft.com/office/powerpoint/2010/main" val="34311900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29</a:t>
            </a:fld>
            <a:endParaRPr lang="nl-NL"/>
          </a:p>
        </p:txBody>
      </p:sp>
    </p:spTree>
    <p:extLst>
      <p:ext uri="{BB962C8B-B14F-4D97-AF65-F5344CB8AC3E}">
        <p14:creationId xmlns:p14="http://schemas.microsoft.com/office/powerpoint/2010/main" val="41891078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30</a:t>
            </a:fld>
            <a:endParaRPr lang="nl-NL"/>
          </a:p>
        </p:txBody>
      </p:sp>
    </p:spTree>
    <p:extLst>
      <p:ext uri="{BB962C8B-B14F-4D97-AF65-F5344CB8AC3E}">
        <p14:creationId xmlns:p14="http://schemas.microsoft.com/office/powerpoint/2010/main" val="9552409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Durven wij bijvoorbeeld erkennen dat de stijl van onze doordeweekse vieringen niet aantrekkelijk is voor jonge gezinnen, jongeren, …? </a:t>
            </a:r>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31</a:t>
            </a:fld>
            <a:endParaRPr lang="nl-NL"/>
          </a:p>
        </p:txBody>
      </p:sp>
    </p:spTree>
    <p:extLst>
      <p:ext uri="{BB962C8B-B14F-4D97-AF65-F5344CB8AC3E}">
        <p14:creationId xmlns:p14="http://schemas.microsoft.com/office/powerpoint/2010/main" val="11166068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32</a:t>
            </a:fld>
            <a:endParaRPr lang="nl-NL"/>
          </a:p>
        </p:txBody>
      </p:sp>
    </p:spTree>
    <p:extLst>
      <p:ext uri="{BB962C8B-B14F-4D97-AF65-F5344CB8AC3E}">
        <p14:creationId xmlns:p14="http://schemas.microsoft.com/office/powerpoint/2010/main" val="12436215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33</a:t>
            </a:fld>
            <a:endParaRPr lang="nl-NL"/>
          </a:p>
        </p:txBody>
      </p:sp>
    </p:spTree>
    <p:extLst>
      <p:ext uri="{BB962C8B-B14F-4D97-AF65-F5344CB8AC3E}">
        <p14:creationId xmlns:p14="http://schemas.microsoft.com/office/powerpoint/2010/main" val="2191228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3</a:t>
            </a:fld>
            <a:endParaRPr lang="nl-NL"/>
          </a:p>
        </p:txBody>
      </p:sp>
    </p:spTree>
    <p:extLst>
      <p:ext uri="{BB962C8B-B14F-4D97-AF65-F5344CB8AC3E}">
        <p14:creationId xmlns:p14="http://schemas.microsoft.com/office/powerpoint/2010/main" val="4040342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vraag is evenwel, of datgene wat er al gebeurd is, voldoende is. </a:t>
            </a:r>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34</a:t>
            </a:fld>
            <a:endParaRPr lang="nl-NL"/>
          </a:p>
        </p:txBody>
      </p:sp>
    </p:spTree>
    <p:extLst>
      <p:ext uri="{BB962C8B-B14F-4D97-AF65-F5344CB8AC3E}">
        <p14:creationId xmlns:p14="http://schemas.microsoft.com/office/powerpoint/2010/main" val="17283982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35</a:t>
            </a:fld>
            <a:endParaRPr lang="nl-NL"/>
          </a:p>
        </p:txBody>
      </p:sp>
    </p:spTree>
    <p:extLst>
      <p:ext uri="{BB962C8B-B14F-4D97-AF65-F5344CB8AC3E}">
        <p14:creationId xmlns:p14="http://schemas.microsoft.com/office/powerpoint/2010/main" val="12224027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Subsidiariteit (</a:t>
            </a:r>
            <a:r>
              <a:rPr lang="nl-NL" dirty="0" err="1"/>
              <a:t>oerkatholiek</a:t>
            </a:r>
            <a:r>
              <a:rPr lang="nl-NL" dirty="0"/>
              <a:t> principe): ‘hogere’ instanties moeten niet iets doen wat door ‘lagere’ kan worden beslist/afgehandeld</a:t>
            </a:r>
          </a:p>
          <a:p>
            <a:endParaRPr lang="nl-NL" dirty="0"/>
          </a:p>
          <a:p>
            <a:r>
              <a:rPr lang="nl-NL" dirty="0"/>
              <a:t>Vb. de beslissingen over de organisatie van Broederlijk Delen moeten niet op het niveau van de parochieploeg besproken worden, maar in een ad-hoc werkgroepje Broederlijk Delen; de uitwerking en bijsturing van een </a:t>
            </a:r>
            <a:r>
              <a:rPr lang="nl-NL" dirty="0" err="1"/>
              <a:t>aswoensdag-powerpoint</a:t>
            </a:r>
            <a:r>
              <a:rPr lang="nl-NL" dirty="0"/>
              <a:t> bezinning  /hoe de tekst/uitnodiging er moet uitzien van een aanbod van avondsluiting … alles op zijn niveau. </a:t>
            </a:r>
          </a:p>
          <a:p>
            <a:endParaRPr lang="nl-NL" dirty="0"/>
          </a:p>
          <a:p>
            <a:r>
              <a:rPr lang="nl-NL" dirty="0"/>
              <a:t>Opportuniteiten creëren voor engagement: vb. in de liturgie meer dan alleen maar lector of acoliet, gebedsvieringen waarin ‘leken’ voorgaan en ‘preken’, werkgroepjes liturgie, diaconie, … </a:t>
            </a:r>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36</a:t>
            </a:fld>
            <a:endParaRPr lang="nl-NL"/>
          </a:p>
        </p:txBody>
      </p:sp>
    </p:spTree>
    <p:extLst>
      <p:ext uri="{BB962C8B-B14F-4D97-AF65-F5344CB8AC3E}">
        <p14:creationId xmlns:p14="http://schemas.microsoft.com/office/powerpoint/2010/main" val="29469018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37</a:t>
            </a:fld>
            <a:endParaRPr lang="nl-NL"/>
          </a:p>
        </p:txBody>
      </p:sp>
    </p:spTree>
    <p:extLst>
      <p:ext uri="{BB962C8B-B14F-4D97-AF65-F5344CB8AC3E}">
        <p14:creationId xmlns:p14="http://schemas.microsoft.com/office/powerpoint/2010/main" val="9613920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38</a:t>
            </a:fld>
            <a:endParaRPr lang="nl-NL"/>
          </a:p>
        </p:txBody>
      </p:sp>
    </p:spTree>
    <p:extLst>
      <p:ext uri="{BB962C8B-B14F-4D97-AF65-F5344CB8AC3E}">
        <p14:creationId xmlns:p14="http://schemas.microsoft.com/office/powerpoint/2010/main" val="33040218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Op het toppunt van haar wereldlijke macht maakte de kerk in zekere zin de dienst uit, en verhief zij zich van hieruit zelfs boven de wereldlijke macht. Die tijd is lang voorbij.</a:t>
            </a:r>
          </a:p>
          <a:p>
            <a:r>
              <a:rPr lang="nl-NL" dirty="0"/>
              <a:t>Nadien volgde er een periode waarin de kerk zich als een ‘instituut’ met zeggingskracht binnen die maatschappij opstelde: op plaatselijk vlak functioneerden de burgemeester en de pastoor als ‘leidinggevende’ institutionele krachten binnen het dorp. Ook die tijd is voorbij. De doofpotoperatie inzake kindermisbruik kon nog werken zolang de kerk gezien werd als een belangrijk instituut, maar dat kan niet langer: ze is geen ‘instituut’ meer, maar een ‘organisatie’. De facto ziet de maatschappij (maar mijn inziens ook de meeste kerkgangers zelf, zij het dan een belangrijke) de kerk hooguit nog als een organisatie zoals er zoveel zijn. Wat oneerbiedig geformuleerd: je hebt in een stad of dorp de toneelvereniging, de voetbalclub, de </a:t>
            </a:r>
            <a:r>
              <a:rPr lang="nl-NL" dirty="0" err="1"/>
              <a:t>carnavalgroep</a:t>
            </a:r>
            <a:r>
              <a:rPr lang="nl-NL" dirty="0"/>
              <a:t>, …. en de kerk. Meer stelt ze maatschappelijk voor de buitenwereld niet meer voor.</a:t>
            </a:r>
          </a:p>
          <a:p>
            <a:r>
              <a:rPr lang="nl-NL" dirty="0"/>
              <a:t>Voor de leidinggevenden in de kerk betekent dit dat zij niet langer kunnen functioneren vanuit het machtsprincipe, noch naar de maatschappij toe (wat zij al begrepen hebben), maar ook niet langer naar binnen toe (wat velen nog niet echt goed begrepen hebben). Hier is er uiteraard een duidelijk link te constateren met de voorgaande ‘participatieve’ uitdaging. De interne organisatie dient ‘klantgericht’, participatief en transparant te zijn.   </a:t>
            </a:r>
          </a:p>
          <a:p>
            <a:endParaRPr lang="nl-NL" dirty="0"/>
          </a:p>
          <a:p>
            <a:endParaRPr lang="nl-NL" dirty="0"/>
          </a:p>
          <a:p>
            <a:endParaRPr lang="nl-NL" dirty="0"/>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39</a:t>
            </a:fld>
            <a:endParaRPr lang="nl-NL"/>
          </a:p>
        </p:txBody>
      </p:sp>
    </p:spTree>
    <p:extLst>
      <p:ext uri="{BB962C8B-B14F-4D97-AF65-F5344CB8AC3E}">
        <p14:creationId xmlns:p14="http://schemas.microsoft.com/office/powerpoint/2010/main" val="240110996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a:p>
            <a:endParaRPr lang="nl-NL" dirty="0"/>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40</a:t>
            </a:fld>
            <a:endParaRPr lang="nl-NL"/>
          </a:p>
        </p:txBody>
      </p:sp>
    </p:spTree>
    <p:extLst>
      <p:ext uri="{BB962C8B-B14F-4D97-AF65-F5344CB8AC3E}">
        <p14:creationId xmlns:p14="http://schemas.microsoft.com/office/powerpoint/2010/main" val="27959548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a:p>
            <a:endParaRPr lang="nl-NL" dirty="0"/>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41</a:t>
            </a:fld>
            <a:endParaRPr lang="nl-NL"/>
          </a:p>
        </p:txBody>
      </p:sp>
    </p:spTree>
    <p:extLst>
      <p:ext uri="{BB962C8B-B14F-4D97-AF65-F5344CB8AC3E}">
        <p14:creationId xmlns:p14="http://schemas.microsoft.com/office/powerpoint/2010/main" val="326986241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Zelf zou ik er aan toevoegen: ‘en in dialoog kunnen gaan’ (zie verder)</a:t>
            </a:r>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43</a:t>
            </a:fld>
            <a:endParaRPr lang="nl-NL"/>
          </a:p>
        </p:txBody>
      </p:sp>
    </p:spTree>
    <p:extLst>
      <p:ext uri="{BB962C8B-B14F-4D97-AF65-F5344CB8AC3E}">
        <p14:creationId xmlns:p14="http://schemas.microsoft.com/office/powerpoint/2010/main" val="42870196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200" dirty="0"/>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44</a:t>
            </a:fld>
            <a:endParaRPr lang="nl-NL"/>
          </a:p>
        </p:txBody>
      </p:sp>
    </p:spTree>
    <p:extLst>
      <p:ext uri="{BB962C8B-B14F-4D97-AF65-F5344CB8AC3E}">
        <p14:creationId xmlns:p14="http://schemas.microsoft.com/office/powerpoint/2010/main" val="888325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 Het betreft hier een onderzoek in een groot Duits bisdom, maar het is wellicht te extrapoleren. Ik vermoed dat er ook in Vlaanderen nogal wat kerkgemeenschappen met een weinig ‘betrouwbaar’ plan zijn, ja zelfs zonder enig pastoraal ‘plan’. </a:t>
            </a:r>
          </a:p>
          <a:p>
            <a:endParaRPr lang="nl-NL" dirty="0"/>
          </a:p>
          <a:p>
            <a:r>
              <a:rPr lang="nl-NL" dirty="0"/>
              <a:t>(2) Niet toevallig icoon van de klokken: zeggen deze niet eerder vanuit een grote vanzelfsprekendheid ‘kom naar het altaar’, dan wel ‘ga’? Zie ook de focus in onze parochieploeg op de ‘organisatie van de vieringen’.</a:t>
            </a:r>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4</a:t>
            </a:fld>
            <a:endParaRPr lang="nl-NL"/>
          </a:p>
        </p:txBody>
      </p:sp>
    </p:spTree>
    <p:extLst>
      <p:ext uri="{BB962C8B-B14F-4D97-AF65-F5344CB8AC3E}">
        <p14:creationId xmlns:p14="http://schemas.microsoft.com/office/powerpoint/2010/main" val="373123610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dirty="0"/>
              <a:t>Juist dit element wordt mijn inziens, enigszins bevreemdend omdat hij er wel op wijst, door </a:t>
            </a:r>
            <a:r>
              <a:rPr lang="nl-NL" sz="1200" dirty="0" err="1"/>
              <a:t>Sellmann</a:t>
            </a:r>
            <a:r>
              <a:rPr lang="nl-NL" sz="1200" dirty="0"/>
              <a:t> te weinig meegenomen in zijn stelling en uitdaging: de communicatie dient ook </a:t>
            </a:r>
            <a:r>
              <a:rPr lang="nl-NL" sz="1200" dirty="0" err="1"/>
              <a:t>dialogaal</a:t>
            </a:r>
            <a:r>
              <a:rPr lang="nl-NL" sz="1200" dirty="0"/>
              <a:t> te zijn: men moet er kunnen op reageren, er moet kans zijn tot wederwoord en dialoog; anders krijg je eenrichtingscommunicatie, een oud katholiek ‘euvel’ dat we best achter ons laten. </a:t>
            </a:r>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45</a:t>
            </a:fld>
            <a:endParaRPr lang="nl-NL"/>
          </a:p>
        </p:txBody>
      </p:sp>
    </p:spTree>
    <p:extLst>
      <p:ext uri="{BB962C8B-B14F-4D97-AF65-F5344CB8AC3E}">
        <p14:creationId xmlns:p14="http://schemas.microsoft.com/office/powerpoint/2010/main" val="318464522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a:p>
            <a:r>
              <a:rPr lang="nl-NL" dirty="0"/>
              <a:t>Het </a:t>
            </a:r>
            <a:r>
              <a:rPr lang="nl-NL" dirty="0" err="1"/>
              <a:t>dialogale</a:t>
            </a:r>
            <a:r>
              <a:rPr lang="nl-NL" dirty="0"/>
              <a:t> element  verwoordt </a:t>
            </a:r>
            <a:r>
              <a:rPr lang="nl-NL" dirty="0" err="1"/>
              <a:t>Sellmann</a:t>
            </a:r>
            <a:r>
              <a:rPr lang="nl-NL" dirty="0"/>
              <a:t> niet, zoals reeds gesteld. Ik voeg het hier toe.  </a:t>
            </a:r>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46</a:t>
            </a:fld>
            <a:endParaRPr lang="nl-NL"/>
          </a:p>
        </p:txBody>
      </p:sp>
    </p:spTree>
    <p:extLst>
      <p:ext uri="{BB962C8B-B14F-4D97-AF65-F5344CB8AC3E}">
        <p14:creationId xmlns:p14="http://schemas.microsoft.com/office/powerpoint/2010/main" val="2993073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a:p>
            <a:r>
              <a:rPr lang="nl-NL" dirty="0"/>
              <a:t>Ook hier voeg ik er het </a:t>
            </a:r>
            <a:r>
              <a:rPr lang="nl-NL" dirty="0" err="1"/>
              <a:t>dialogale</a:t>
            </a:r>
            <a:r>
              <a:rPr lang="nl-NL" dirty="0"/>
              <a:t> element aan toe. </a:t>
            </a:r>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47</a:t>
            </a:fld>
            <a:endParaRPr lang="nl-NL"/>
          </a:p>
        </p:txBody>
      </p:sp>
    </p:spTree>
    <p:extLst>
      <p:ext uri="{BB962C8B-B14F-4D97-AF65-F5344CB8AC3E}">
        <p14:creationId xmlns:p14="http://schemas.microsoft.com/office/powerpoint/2010/main" val="19315466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49</a:t>
            </a:fld>
            <a:endParaRPr lang="nl-NL"/>
          </a:p>
        </p:txBody>
      </p:sp>
    </p:spTree>
    <p:extLst>
      <p:ext uri="{BB962C8B-B14F-4D97-AF65-F5344CB8AC3E}">
        <p14:creationId xmlns:p14="http://schemas.microsoft.com/office/powerpoint/2010/main" val="272000471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50</a:t>
            </a:fld>
            <a:endParaRPr lang="nl-NL"/>
          </a:p>
        </p:txBody>
      </p:sp>
    </p:spTree>
    <p:extLst>
      <p:ext uri="{BB962C8B-B14F-4D97-AF65-F5344CB8AC3E}">
        <p14:creationId xmlns:p14="http://schemas.microsoft.com/office/powerpoint/2010/main" val="140049296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Sellmann</a:t>
            </a:r>
            <a:r>
              <a:rPr lang="nl-NL" dirty="0"/>
              <a:t> wijst ook op de mogelijke negatieve impact van religies en hun mogelijke bijdrage tot beschavingsachteruitgang. Hier zou ik het denken van Lieven Boeve even willen aanhalen (in ‘Onderbroken traditie’ en in ‘God onderbreekt de geschiedenis’), die mijn inziens terecht stelt dat in een postmoderne context het christelijk geloofsverhaal uitermate geschikt is (vanuit zijn oorsprongsgegevens: geen bevelen, alleen een uitnodiging die vrij laat; ik geef één voorbeeld: ‘willen jullie soms ook heengaan’?: ) om zich van een ‘modern’ verhaal (</a:t>
            </a:r>
            <a:r>
              <a:rPr lang="nl-NL" dirty="0" err="1"/>
              <a:t>hegemoniserend</a:t>
            </a:r>
            <a:r>
              <a:rPr lang="nl-NL" dirty="0"/>
              <a:t>: wij hebben de waarheid in pacht, de anderen staan in de leugen, met alle gevolgen van dien) tot een postmodern (open en bescheiden) verhaal om te turnen, en in die zin in de hedendaagse cultuurcontext alle kansen heeft om als zingevingsaanbod te kunnen functioneren. </a:t>
            </a:r>
            <a:r>
              <a:rPr lang="nl-NL" dirty="0" err="1"/>
              <a:t>Sellmann’s</a:t>
            </a:r>
            <a:r>
              <a:rPr lang="nl-NL" dirty="0"/>
              <a:t> punt is hier dat dit aanbod </a:t>
            </a:r>
            <a:r>
              <a:rPr lang="nl-NL" dirty="0" err="1"/>
              <a:t>attrractief</a:t>
            </a:r>
            <a:r>
              <a:rPr lang="nl-NL" dirty="0"/>
              <a:t>, stimulerend en  uitdagend moet zijn. </a:t>
            </a:r>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51</a:t>
            </a:fld>
            <a:endParaRPr lang="nl-NL"/>
          </a:p>
        </p:txBody>
      </p:sp>
    </p:spTree>
    <p:extLst>
      <p:ext uri="{BB962C8B-B14F-4D97-AF65-F5344CB8AC3E}">
        <p14:creationId xmlns:p14="http://schemas.microsoft.com/office/powerpoint/2010/main" val="177184405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52</a:t>
            </a:fld>
            <a:endParaRPr lang="nl-NL"/>
          </a:p>
        </p:txBody>
      </p:sp>
    </p:spTree>
    <p:extLst>
      <p:ext uri="{BB962C8B-B14F-4D97-AF65-F5344CB8AC3E}">
        <p14:creationId xmlns:p14="http://schemas.microsoft.com/office/powerpoint/2010/main" val="214270807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53</a:t>
            </a:fld>
            <a:endParaRPr lang="nl-NL"/>
          </a:p>
        </p:txBody>
      </p:sp>
    </p:spTree>
    <p:extLst>
      <p:ext uri="{BB962C8B-B14F-4D97-AF65-F5344CB8AC3E}">
        <p14:creationId xmlns:p14="http://schemas.microsoft.com/office/powerpoint/2010/main" val="241464073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55</a:t>
            </a:fld>
            <a:endParaRPr lang="nl-NL"/>
          </a:p>
        </p:txBody>
      </p:sp>
    </p:spTree>
    <p:extLst>
      <p:ext uri="{BB962C8B-B14F-4D97-AF65-F5344CB8AC3E}">
        <p14:creationId xmlns:p14="http://schemas.microsoft.com/office/powerpoint/2010/main" val="308624779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Dit besef lijkt voorlopig nog niet echt aanwezig bij de meeste kerkgemeenschappen maar wordt nu wel als uitdaging geformuleerd door enkele (vooruitlopende) pastoraaltheologen. </a:t>
            </a:r>
          </a:p>
          <a:p>
            <a:endParaRPr lang="nl-NL" dirty="0"/>
          </a:p>
          <a:p>
            <a:r>
              <a:rPr lang="nl-NL" dirty="0" err="1"/>
              <a:t>Effectuatie</a:t>
            </a:r>
            <a:r>
              <a:rPr lang="nl-NL" dirty="0"/>
              <a:t> en het beeld van de koelkast:  niet zozeer een perfect menu opstellen en pas daarna kijken waar men alle ingrediënten bij elkaar kan halen (</a:t>
            </a:r>
            <a:r>
              <a:rPr lang="nl-NL" dirty="0" err="1"/>
              <a:t>causation</a:t>
            </a:r>
            <a:r>
              <a:rPr lang="nl-NL" dirty="0"/>
              <a:t>), maar meteen de koelkast openen en starten met wat men daar zonder veel moeite aantreft (</a:t>
            </a:r>
            <a:r>
              <a:rPr lang="nl-NL" dirty="0" err="1"/>
              <a:t>effectuation</a:t>
            </a:r>
            <a:r>
              <a:rPr lang="nl-NL" dirty="0"/>
              <a:t>).  </a:t>
            </a:r>
            <a:r>
              <a:rPr lang="nl-NL" dirty="0" err="1"/>
              <a:t>Sellmann</a:t>
            </a:r>
            <a:r>
              <a:rPr lang="nl-NL" dirty="0"/>
              <a:t> beschouwt ze wel als complementair, maar ziet vooral in de opstartfase de voordelen van </a:t>
            </a:r>
            <a:r>
              <a:rPr lang="nl-NL" dirty="0" err="1"/>
              <a:t>effectuatie</a:t>
            </a:r>
            <a:r>
              <a:rPr lang="nl-NL" dirty="0"/>
              <a:t>. </a:t>
            </a:r>
          </a:p>
          <a:p>
            <a:endParaRPr lang="nl-NL" dirty="0"/>
          </a:p>
          <a:p>
            <a:r>
              <a:rPr lang="nl-NL" dirty="0"/>
              <a:t>De vier principes van </a:t>
            </a:r>
            <a:r>
              <a:rPr lang="nl-NL" dirty="0" err="1"/>
              <a:t>effectuatie</a:t>
            </a:r>
            <a:r>
              <a:rPr lang="nl-NL" dirty="0"/>
              <a:t>: gericht op de middelen, eerder dan op een doel; draagbaar verlies, in tegenstelling tot maximale winst; samenwerken naar een doel, eerder dan oriëntering naar competitie; gebruik maken van positief toeval, in plaats van de risico’s in kaart te brengen en te beoordelen. </a:t>
            </a:r>
          </a:p>
          <a:p>
            <a:endParaRPr lang="nl-NL" dirty="0"/>
          </a:p>
          <a:p>
            <a:r>
              <a:rPr lang="nl-NL" dirty="0"/>
              <a:t>Heel wat opportuniteiten moeten slechts gezien en herkend worden, waarna men het veld kan bewerken met </a:t>
            </a:r>
            <a:r>
              <a:rPr lang="nl-NL" dirty="0" err="1"/>
              <a:t>voorafbestaande</a:t>
            </a:r>
            <a:r>
              <a:rPr lang="nl-NL" dirty="0"/>
              <a:t>, kant-en-klare concepten; is de onzekerheid groter, dan moeten de opportuniteiten gezocht en ontdekt worden, voordat men een nieuw aanbod kan ontwikkelen of bekende behoeften of  nieuwe markten kan ontsluiten  met het bestaande aanbod; heerst totale onzekerheid, dan moet men opportuniteiten creëren en schept men nieuwe behoeften en nieuwe oplossingen voor nieuwe doelgroepen. </a:t>
            </a:r>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57</a:t>
            </a:fld>
            <a:endParaRPr lang="nl-NL"/>
          </a:p>
        </p:txBody>
      </p:sp>
    </p:spTree>
    <p:extLst>
      <p:ext uri="{BB962C8B-B14F-4D97-AF65-F5344CB8AC3E}">
        <p14:creationId xmlns:p14="http://schemas.microsoft.com/office/powerpoint/2010/main" val="3431475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(3) Vertaalt zich soms in een soort van moedeloosheid  (‘we doen gewoon verder zoals we het gewoon zijn te doen’ tot de laatste het licht uitdoet) of in een vijandige houding tegenover de ‘boze wereld’.</a:t>
            </a:r>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5</a:t>
            </a:fld>
            <a:endParaRPr lang="nl-NL"/>
          </a:p>
        </p:txBody>
      </p:sp>
    </p:spTree>
    <p:extLst>
      <p:ext uri="{BB962C8B-B14F-4D97-AF65-F5344CB8AC3E}">
        <p14:creationId xmlns:p14="http://schemas.microsoft.com/office/powerpoint/2010/main" val="377512934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58</a:t>
            </a:fld>
            <a:endParaRPr lang="nl-NL"/>
          </a:p>
        </p:txBody>
      </p:sp>
    </p:spTree>
    <p:extLst>
      <p:ext uri="{BB962C8B-B14F-4D97-AF65-F5344CB8AC3E}">
        <p14:creationId xmlns:p14="http://schemas.microsoft.com/office/powerpoint/2010/main" val="1487972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6</a:t>
            </a:fld>
            <a:endParaRPr lang="nl-NL"/>
          </a:p>
        </p:txBody>
      </p:sp>
    </p:spTree>
    <p:extLst>
      <p:ext uri="{BB962C8B-B14F-4D97-AF65-F5344CB8AC3E}">
        <p14:creationId xmlns:p14="http://schemas.microsoft.com/office/powerpoint/2010/main" val="2039640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Met het voortschrijden van de tijd lijkt het vernieuwende van </a:t>
            </a:r>
            <a:r>
              <a:rPr lang="nl-NL" dirty="0" err="1"/>
              <a:t>Vaticanum</a:t>
            </a:r>
            <a:r>
              <a:rPr lang="nl-NL" dirty="0"/>
              <a:t> II minder en minder te liggen op het vlak van de inhoud, maar meer en meer op de keuze voor de interactie met de omringende cultuur. En dat is waar M. </a:t>
            </a:r>
            <a:r>
              <a:rPr lang="nl-NL" dirty="0" err="1"/>
              <a:t>Sellmann</a:t>
            </a:r>
            <a:r>
              <a:rPr lang="nl-NL" dirty="0"/>
              <a:t> de inspiratie uit put om zich niet alleen af te vragen wat dan wel de kenmerken zijn van de hedendaagse (westerse) cultuur (zie volgende punten over secularisatie en autonomie), maar ook om van hieruit na te gaan hoe onze kerkgemeenschappen zich op deze cultuur kunnen enten. </a:t>
            </a:r>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7</a:t>
            </a:fld>
            <a:endParaRPr lang="nl-NL"/>
          </a:p>
        </p:txBody>
      </p:sp>
    </p:spTree>
    <p:extLst>
      <p:ext uri="{BB962C8B-B14F-4D97-AF65-F5344CB8AC3E}">
        <p14:creationId xmlns:p14="http://schemas.microsoft.com/office/powerpoint/2010/main" val="3125317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Secularisatie: het ‘wereld worden van de wereld’. In </a:t>
            </a:r>
            <a:r>
              <a:rPr lang="nl-NL"/>
              <a:t>de </a:t>
            </a:r>
            <a:r>
              <a:rPr lang="nl-NL" dirty="0"/>
              <a:t>W</a:t>
            </a:r>
            <a:r>
              <a:rPr lang="nl-NL"/>
              <a:t>est-Europese </a:t>
            </a:r>
            <a:r>
              <a:rPr lang="nl-NL" dirty="0"/>
              <a:t>geschiedenis is dit de facto gebeurd door een ontvoogding uit de kerkelijke dominantie (de kerk in het midden van het dorp) en een bijbehorend wereldbeeld waarbij de wereld werd bekeken door de bril van de bovennatuur of het goddelijke. In de mate dat de kerken zich verzet hebben tegen deze secularisatie, zijn ze voor de geseculariseerde mens een te bestrijden tegenmacht gebleken. Ook vandaag nog is de perceptie van vele westerse mensen t.o.v. geloof en kerk eerder negatief (vb. ’uitschrijvingen’ n.a.v. recente publicatie inzake homoseksuele relaties) </a:t>
            </a:r>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8</a:t>
            </a:fld>
            <a:endParaRPr lang="nl-NL"/>
          </a:p>
        </p:txBody>
      </p:sp>
    </p:spTree>
    <p:extLst>
      <p:ext uri="{BB962C8B-B14F-4D97-AF65-F5344CB8AC3E}">
        <p14:creationId xmlns:p14="http://schemas.microsoft.com/office/powerpoint/2010/main" val="23348380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Ik geef daar zo dadelijk een voorbeeldje van. Er zijn in onze eigen verhaaltraditie voldoende elementen aanwezig die sporen met de dynamiek van de secularisering, aanknopingspunten die op zijn minst toelaten het gesprek met de geseculariseerde mens aan te gaan. </a:t>
            </a:r>
          </a:p>
        </p:txBody>
      </p:sp>
      <p:sp>
        <p:nvSpPr>
          <p:cNvPr id="4" name="Tijdelijke aanduiding voor dianummer 3"/>
          <p:cNvSpPr>
            <a:spLocks noGrp="1"/>
          </p:cNvSpPr>
          <p:nvPr>
            <p:ph type="sldNum" sz="quarter" idx="5"/>
          </p:nvPr>
        </p:nvSpPr>
        <p:spPr/>
        <p:txBody>
          <a:bodyPr/>
          <a:lstStyle/>
          <a:p>
            <a:fld id="{0E6190C5-723C-D64A-8BD0-67E89014807E}" type="slidenum">
              <a:rPr lang="nl-NL" smtClean="0"/>
              <a:t>9</a:t>
            </a:fld>
            <a:endParaRPr lang="nl-NL"/>
          </a:p>
        </p:txBody>
      </p:sp>
    </p:spTree>
    <p:extLst>
      <p:ext uri="{BB962C8B-B14F-4D97-AF65-F5344CB8AC3E}">
        <p14:creationId xmlns:p14="http://schemas.microsoft.com/office/powerpoint/2010/main" val="4138641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AA70F276-1833-4A75-9C1D-A56E2295A68D}" type="datetimeFigureOut">
              <a:rPr lang="en-US" smtClean="0"/>
              <a:t>4/7/21</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28844951-7827-47D4-8276-7DDE1FA7D85A}" type="slidenum">
              <a:rPr lang="en-US" smtClean="0"/>
              <a:t>‹nr.›</a:t>
            </a:fld>
            <a:endParaRPr lang="en-US"/>
          </a:p>
        </p:txBody>
      </p:sp>
    </p:spTree>
    <p:extLst>
      <p:ext uri="{BB962C8B-B14F-4D97-AF65-F5344CB8AC3E}">
        <p14:creationId xmlns:p14="http://schemas.microsoft.com/office/powerpoint/2010/main" val="3836342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AA70F276-1833-4A75-9C1D-A56E2295A68D}" type="datetimeFigureOut">
              <a:rPr lang="en-US" smtClean="0"/>
              <a:t>4/7/21</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28844951-7827-47D4-8276-7DDE1FA7D85A}" type="slidenum">
              <a:rPr lang="en-US" smtClean="0"/>
              <a:t>‹nr.›</a:t>
            </a:fld>
            <a:endParaRPr lang="en-US"/>
          </a:p>
        </p:txBody>
      </p:sp>
    </p:spTree>
    <p:extLst>
      <p:ext uri="{BB962C8B-B14F-4D97-AF65-F5344CB8AC3E}">
        <p14:creationId xmlns:p14="http://schemas.microsoft.com/office/powerpoint/2010/main" val="835587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761999"/>
            <a:ext cx="2628900" cy="541496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761999"/>
            <a:ext cx="7734300" cy="541496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p:txBody>
          <a:bodyPr/>
          <a:lstStyle/>
          <a:p>
            <a:fld id="{AA70F276-1833-4A75-9C1D-A56E2295A68D}" type="datetimeFigureOut">
              <a:rPr lang="en-US" smtClean="0"/>
              <a:t>4/7/21</a:t>
            </a:fld>
            <a:endParaRPr lang="en-US"/>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28844951-7827-47D4-8276-7DDE1FA7D85A}" type="slidenum">
              <a:rPr lang="en-US" smtClean="0"/>
              <a:t>‹nr.›</a:t>
            </a:fld>
            <a:endParaRPr lang="en-US"/>
          </a:p>
        </p:txBody>
      </p:sp>
    </p:spTree>
    <p:extLst>
      <p:ext uri="{BB962C8B-B14F-4D97-AF65-F5344CB8AC3E}">
        <p14:creationId xmlns:p14="http://schemas.microsoft.com/office/powerpoint/2010/main" val="382018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a:buFont typeface="Wingdings" panose="05000000000000000000" pitchFamily="2" charset="2"/>
              <a:buChar char="§"/>
              <a:defRPr/>
            </a:lvl1pPr>
            <a:lvl2pPr marL="685800" indent="-228600">
              <a:buFont typeface="Wingdings" panose="05000000000000000000" pitchFamily="2" charset="2"/>
              <a:buChar char="§"/>
              <a:defRPr/>
            </a:lvl2pPr>
            <a:lvl3pPr>
              <a:buFont typeface="Wingdings" panose="05000000000000000000" pitchFamily="2" charset="2"/>
              <a:buChar char="§"/>
              <a:defRPr/>
            </a:lvl3pPr>
            <a:lvl4pPr marL="1600200" indent="-228600">
              <a:buFont typeface="Wingdings" panose="05000000000000000000" pitchFamily="2" charset="2"/>
              <a:buChar char="§"/>
              <a:defRPr/>
            </a:lvl4pPr>
            <a:lvl5pP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AA70F276-1833-4A75-9C1D-A56E2295A68D}" type="datetimeFigureOut">
              <a:rPr lang="en-US" smtClean="0"/>
              <a:t>4/7/21</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28844951-7827-47D4-8276-7DDE1FA7D85A}" type="slidenum">
              <a:rPr lang="en-US" smtClean="0"/>
              <a:t>‹nr.›</a:t>
            </a:fld>
            <a:endParaRPr lang="en-US"/>
          </a:p>
        </p:txBody>
      </p:sp>
    </p:spTree>
    <p:extLst>
      <p:ext uri="{BB962C8B-B14F-4D97-AF65-F5344CB8AC3E}">
        <p14:creationId xmlns:p14="http://schemas.microsoft.com/office/powerpoint/2010/main" val="348534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831850" y="1709738"/>
            <a:ext cx="1051560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AA70F276-1833-4A75-9C1D-A56E2295A68D}" type="datetimeFigureOut">
              <a:rPr lang="en-US" smtClean="0"/>
              <a:t>4/7/21</a:t>
            </a:fld>
            <a:endParaRPr lang="en-US"/>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28844951-7827-47D4-8276-7DDE1FA7D85A}" type="slidenum">
              <a:rPr lang="en-US" smtClean="0"/>
              <a:t>‹nr.›</a:t>
            </a:fld>
            <a:endParaRPr lang="en-US"/>
          </a:p>
        </p:txBody>
      </p:sp>
    </p:spTree>
    <p:extLst>
      <p:ext uri="{BB962C8B-B14F-4D97-AF65-F5344CB8AC3E}">
        <p14:creationId xmlns:p14="http://schemas.microsoft.com/office/powerpoint/2010/main" val="958660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lvl1pPr>
              <a:defRPr sz="4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838200" y="2057399"/>
            <a:ext cx="5181600" cy="41195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2057399"/>
            <a:ext cx="5181600"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AA70F276-1833-4A75-9C1D-A56E2295A68D}" type="datetimeFigureOut">
              <a:rPr lang="en-US" smtClean="0"/>
              <a:t>4/7/21</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28844951-7827-47D4-8276-7DDE1FA7D85A}" type="slidenum">
              <a:rPr lang="en-US" smtClean="0"/>
              <a:t>‹nr.›</a:t>
            </a:fld>
            <a:endParaRPr lang="en-US"/>
          </a:p>
        </p:txBody>
      </p:sp>
    </p:spTree>
    <p:extLst>
      <p:ext uri="{BB962C8B-B14F-4D97-AF65-F5344CB8AC3E}">
        <p14:creationId xmlns:p14="http://schemas.microsoft.com/office/powerpoint/2010/main" val="407408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668338"/>
            <a:ext cx="10515600" cy="1084262"/>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8800"/>
            <a:ext cx="5157787"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2743199"/>
            <a:ext cx="5157787" cy="34464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8800"/>
            <a:ext cx="5183188"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2743199"/>
            <a:ext cx="5183188" cy="34464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AA70F276-1833-4A75-9C1D-A56E2295A68D}" type="datetimeFigureOut">
              <a:rPr lang="en-US" smtClean="0"/>
              <a:t>4/7/21</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28844951-7827-47D4-8276-7DDE1FA7D85A}" type="slidenum">
              <a:rPr lang="en-US" smtClean="0"/>
              <a:t>‹nr.›</a:t>
            </a:fld>
            <a:endParaRPr lang="en-US"/>
          </a:p>
        </p:txBody>
      </p:sp>
    </p:spTree>
    <p:extLst>
      <p:ext uri="{BB962C8B-B14F-4D97-AF65-F5344CB8AC3E}">
        <p14:creationId xmlns:p14="http://schemas.microsoft.com/office/powerpoint/2010/main" val="2931556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AA70F276-1833-4A75-9C1D-A56E2295A68D}" type="datetimeFigureOut">
              <a:rPr lang="en-US" smtClean="0"/>
              <a:t>4/7/21</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28844951-7827-47D4-8276-7DDE1FA7D85A}" type="slidenum">
              <a:rPr lang="en-US" smtClean="0"/>
              <a:t>‹nr.›</a:t>
            </a:fld>
            <a:endParaRPr lang="en-US"/>
          </a:p>
        </p:txBody>
      </p:sp>
    </p:spTree>
    <p:extLst>
      <p:ext uri="{BB962C8B-B14F-4D97-AF65-F5344CB8AC3E}">
        <p14:creationId xmlns:p14="http://schemas.microsoft.com/office/powerpoint/2010/main" val="2752325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AA70F276-1833-4A75-9C1D-A56E2295A68D}" type="datetimeFigureOut">
              <a:rPr lang="en-US" smtClean="0"/>
              <a:t>4/7/21</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‹nr.›</a:t>
            </a:fld>
            <a:endParaRPr lang="en-US"/>
          </a:p>
        </p:txBody>
      </p:sp>
    </p:spTree>
    <p:extLst>
      <p:ext uri="{BB962C8B-B14F-4D97-AF65-F5344CB8AC3E}">
        <p14:creationId xmlns:p14="http://schemas.microsoft.com/office/powerpoint/2010/main" val="1508776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3716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AA70F276-1833-4A75-9C1D-A56E2295A68D}" type="datetimeFigureOut">
              <a:rPr lang="en-US" smtClean="0"/>
              <a:t>4/7/21</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28844951-7827-47D4-8276-7DDE1FA7D85A}" type="slidenum">
              <a:rPr lang="en-US" smtClean="0"/>
              <a:t>‹nr.›</a:t>
            </a:fld>
            <a:endParaRPr lang="en-US"/>
          </a:p>
        </p:txBody>
      </p:sp>
    </p:spTree>
    <p:extLst>
      <p:ext uri="{BB962C8B-B14F-4D97-AF65-F5344CB8AC3E}">
        <p14:creationId xmlns:p14="http://schemas.microsoft.com/office/powerpoint/2010/main" val="2592858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13716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AA70F276-1833-4A75-9C1D-A56E2295A68D}" type="datetimeFigureOut">
              <a:rPr lang="en-US" smtClean="0"/>
              <a:t>4/7/21</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28844951-7827-47D4-8276-7DDE1FA7D85A}" type="slidenum">
              <a:rPr lang="en-US" smtClean="0"/>
              <a:t>‹nr.›</a:t>
            </a:fld>
            <a:endParaRPr lang="en-US"/>
          </a:p>
        </p:txBody>
      </p:sp>
    </p:spTree>
    <p:extLst>
      <p:ext uri="{BB962C8B-B14F-4D97-AF65-F5344CB8AC3E}">
        <p14:creationId xmlns:p14="http://schemas.microsoft.com/office/powerpoint/2010/main" val="4053383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ame 7">
            <a:extLst>
              <a:ext uri="{FF2B5EF4-FFF2-40B4-BE49-F238E27FC236}">
                <a16:creationId xmlns:a16="http://schemas.microsoft.com/office/drawing/2014/main" id="{DD7EAFE6-2BB9-41FB-9CF4-588CFC708774}"/>
              </a:ext>
            </a:extLst>
          </p:cNvPr>
          <p:cNvSpPr/>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838200" y="2178657"/>
            <a:ext cx="10515600" cy="39983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838200" y="6429375"/>
            <a:ext cx="274320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AA70F276-1833-4A75-9C1D-A56E2295A68D}" type="datetimeFigureOut">
              <a:rPr lang="en-US" smtClean="0"/>
              <a:pPr/>
              <a:t>4/7/21</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038600" y="6429375"/>
            <a:ext cx="4114800" cy="365125"/>
          </a:xfrm>
          <a:prstGeom prst="rect">
            <a:avLst/>
          </a:prstGeom>
        </p:spPr>
        <p:txBody>
          <a:bodyPr vert="horz" lIns="91440" tIns="45720" rIns="91440" bIns="45720" rtlCol="0" anchor="ctr"/>
          <a:lstStyle>
            <a:lvl1pPr algn="ctr">
              <a:defRPr sz="900" cap="all" spc="150" baseline="0">
                <a:solidFill>
                  <a:srgbClr val="FFFFFF"/>
                </a:solidFill>
              </a:defRPr>
            </a:lvl1pPr>
          </a:lstStyle>
          <a:p>
            <a:endParaRPr lang="en-US">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8610600" y="6429375"/>
            <a:ext cx="2743200" cy="365125"/>
          </a:xfrm>
          <a:prstGeom prst="rect">
            <a:avLst/>
          </a:prstGeom>
        </p:spPr>
        <p:txBody>
          <a:bodyPr vert="horz" lIns="91440" tIns="45720" rIns="91440" bIns="45720" rtlCol="0" anchor="ctr"/>
          <a:lstStyle>
            <a:lvl1pPr algn="r">
              <a:defRPr sz="900" cap="all" spc="150" baseline="0">
                <a:solidFill>
                  <a:srgbClr val="FFFFFF"/>
                </a:solidFill>
              </a:defRPr>
            </a:lvl1pPr>
          </a:lstStyle>
          <a:p>
            <a:fld id="{28844951-7827-47D4-8276-7DDE1FA7D85A}" type="slidenum">
              <a:rPr lang="en-US" smtClean="0"/>
              <a:pPr/>
              <a:t>‹nr.›</a:t>
            </a:fld>
            <a:endParaRPr lang="en-US"/>
          </a:p>
        </p:txBody>
      </p:sp>
    </p:spTree>
    <p:extLst>
      <p:ext uri="{BB962C8B-B14F-4D97-AF65-F5344CB8AC3E}">
        <p14:creationId xmlns:p14="http://schemas.microsoft.com/office/powerpoint/2010/main" val="3827228597"/>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marL="0" algn="l" defTabSz="914400" rtl="0" eaLnBrk="1" latinLnBrk="0" hangingPunct="1">
        <a:lnSpc>
          <a:spcPct val="90000"/>
        </a:lnSpc>
        <a:spcBef>
          <a:spcPct val="0"/>
        </a:spcBef>
        <a:buNone/>
        <a:defRPr lang="en-US" sz="5200" kern="1200" dirty="0">
          <a:gradFill flip="none" rotWithShape="1">
            <a:gsLst>
              <a:gs pos="0">
                <a:schemeClr val="accent5"/>
              </a:gs>
              <a:gs pos="100000">
                <a:schemeClr val="accent1">
                  <a:alpha val="70000"/>
                </a:schemeClr>
              </a:gs>
            </a:gsLst>
            <a:lin ang="0" scaled="1"/>
            <a:tileRect/>
          </a:gradFill>
          <a:latin typeface="+mj-lt"/>
          <a:ea typeface="+mn-ea"/>
          <a:cs typeface="Angsana New" panose="02020603050405020304" pitchFamily="18" charset="-34"/>
        </a:defRPr>
      </a:lvl1pPr>
    </p:titleStyle>
    <p:bodyStyle>
      <a:lvl1pPr marL="457200" indent="-228600" algn="l" defTabSz="914400" rtl="0" eaLnBrk="1" latinLnBrk="0" hangingPunct="1">
        <a:lnSpc>
          <a:spcPct val="110000"/>
        </a:lnSpc>
        <a:spcBef>
          <a:spcPts val="1000"/>
        </a:spcBef>
        <a:buClr>
          <a:schemeClr val="tx2">
            <a:lumMod val="10000"/>
            <a:lumOff val="90000"/>
          </a:schemeClr>
        </a:buClr>
        <a:buSzPct val="80000"/>
        <a:buFont typeface="Wingdings" panose="05000000000000000000" pitchFamily="2" charset="2"/>
        <a:buChar char="§"/>
        <a:defRPr sz="2800" kern="1200">
          <a:solidFill>
            <a:schemeClr val="tx2">
              <a:alpha val="70000"/>
            </a:schemeClr>
          </a:solidFill>
          <a:latin typeface="+mn-lt"/>
          <a:ea typeface="+mn-ea"/>
          <a:cs typeface="+mn-cs"/>
        </a:defRPr>
      </a:lvl1pPr>
      <a:lvl2pPr marL="8001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400" kern="1200">
          <a:solidFill>
            <a:schemeClr val="tx2">
              <a:alpha val="70000"/>
            </a:schemeClr>
          </a:solidFill>
          <a:latin typeface="+mn-lt"/>
          <a:ea typeface="+mn-ea"/>
          <a:cs typeface="+mn-cs"/>
        </a:defRPr>
      </a:lvl2pPr>
      <a:lvl3pPr marL="12573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3pPr>
      <a:lvl4pPr marL="16573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1800" kern="1200">
          <a:solidFill>
            <a:schemeClr val="tx2">
              <a:alpha val="70000"/>
            </a:schemeClr>
          </a:solidFill>
          <a:latin typeface="+mn-lt"/>
          <a:ea typeface="+mn-ea"/>
          <a:cs typeface="+mn-cs"/>
        </a:defRPr>
      </a:lvl4pPr>
      <a:lvl5pPr marL="21145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1800" kern="1200">
          <a:solidFill>
            <a:schemeClr val="tx2">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6.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7.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8.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9.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3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9.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5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C3E06833-B59C-442F-9A6A-F8F55936D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554"/>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ame 28">
            <a:extLst>
              <a:ext uri="{FF2B5EF4-FFF2-40B4-BE49-F238E27FC236}">
                <a16:creationId xmlns:a16="http://schemas.microsoft.com/office/drawing/2014/main" id="{FA2016CF-2F24-4AE4-8A87-D9B6A3DE31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2BEE886-7157-F443-B4D8-57468BEBC546}"/>
              </a:ext>
            </a:extLst>
          </p:cNvPr>
          <p:cNvSpPr>
            <a:spLocks noGrp="1"/>
          </p:cNvSpPr>
          <p:nvPr>
            <p:ph type="ctrTitle"/>
          </p:nvPr>
        </p:nvSpPr>
        <p:spPr>
          <a:xfrm>
            <a:off x="838200" y="1122363"/>
            <a:ext cx="6452937" cy="2387600"/>
          </a:xfrm>
        </p:spPr>
        <p:txBody>
          <a:bodyPr>
            <a:normAutofit/>
          </a:bodyPr>
          <a:lstStyle/>
          <a:p>
            <a:pPr algn="l"/>
            <a:r>
              <a:rPr lang="nl-NL">
                <a:gradFill flip="none" rotWithShape="1">
                  <a:gsLst>
                    <a:gs pos="0">
                      <a:schemeClr val="accent5">
                        <a:alpha val="70000"/>
                      </a:schemeClr>
                    </a:gs>
                    <a:gs pos="100000">
                      <a:schemeClr val="accent1">
                        <a:alpha val="70000"/>
                      </a:schemeClr>
                    </a:gs>
                  </a:gsLst>
                  <a:lin ang="0" scaled="1"/>
                  <a:tileRect/>
                </a:gradFill>
              </a:rPr>
              <a:t>Parochie van de toekomst</a:t>
            </a:r>
          </a:p>
        </p:txBody>
      </p:sp>
      <p:sp>
        <p:nvSpPr>
          <p:cNvPr id="3" name="Ondertitel 2">
            <a:extLst>
              <a:ext uri="{FF2B5EF4-FFF2-40B4-BE49-F238E27FC236}">
                <a16:creationId xmlns:a16="http://schemas.microsoft.com/office/drawing/2014/main" id="{4880EC72-891D-AA43-B450-9FAE15D9E4D3}"/>
              </a:ext>
            </a:extLst>
          </p:cNvPr>
          <p:cNvSpPr>
            <a:spLocks noGrp="1"/>
          </p:cNvSpPr>
          <p:nvPr>
            <p:ph type="subTitle" idx="1"/>
          </p:nvPr>
        </p:nvSpPr>
        <p:spPr>
          <a:xfrm>
            <a:off x="838200" y="3602038"/>
            <a:ext cx="6452937" cy="1655762"/>
          </a:xfrm>
        </p:spPr>
        <p:txBody>
          <a:bodyPr>
            <a:normAutofit/>
          </a:bodyPr>
          <a:lstStyle/>
          <a:p>
            <a:pPr algn="l"/>
            <a:r>
              <a:rPr lang="nl-NL" sz="2200">
                <a:solidFill>
                  <a:schemeClr val="tx2">
                    <a:alpha val="60000"/>
                  </a:schemeClr>
                </a:solidFill>
              </a:rPr>
              <a:t>7 uitdagingen</a:t>
            </a:r>
          </a:p>
          <a:p>
            <a:pPr algn="l"/>
            <a:endParaRPr lang="nl-NL" sz="2200">
              <a:solidFill>
                <a:schemeClr val="tx2">
                  <a:alpha val="60000"/>
                </a:schemeClr>
              </a:solidFill>
            </a:endParaRPr>
          </a:p>
          <a:p>
            <a:pPr algn="l"/>
            <a:r>
              <a:rPr lang="nl-NL" sz="2200">
                <a:solidFill>
                  <a:schemeClr val="tx2">
                    <a:alpha val="60000"/>
                  </a:schemeClr>
                </a:solidFill>
              </a:rPr>
              <a:t>Matthias Sellmann</a:t>
            </a:r>
          </a:p>
        </p:txBody>
      </p:sp>
      <p:pic>
        <p:nvPicPr>
          <p:cNvPr id="4" name="Picture 3">
            <a:extLst>
              <a:ext uri="{FF2B5EF4-FFF2-40B4-BE49-F238E27FC236}">
                <a16:creationId xmlns:a16="http://schemas.microsoft.com/office/drawing/2014/main" id="{AA61BC95-D90C-44F5-81E5-12693A2F54F7}"/>
              </a:ext>
            </a:extLst>
          </p:cNvPr>
          <p:cNvPicPr>
            <a:picLocks noChangeAspect="1"/>
          </p:cNvPicPr>
          <p:nvPr/>
        </p:nvPicPr>
        <p:blipFill>
          <a:blip r:embed="rId3">
            <a:alphaModFix amt="90000"/>
          </a:blip>
          <a:srcRect l="1645" r="1645"/>
          <a:stretch/>
        </p:blipFill>
        <p:spPr>
          <a:xfrm>
            <a:off x="8280257" y="880844"/>
            <a:ext cx="3073542" cy="5117284"/>
          </a:xfrm>
          <a:prstGeom prst="rect">
            <a:avLst/>
          </a:prstGeom>
        </p:spPr>
      </p:pic>
    </p:spTree>
    <p:extLst>
      <p:ext uri="{BB962C8B-B14F-4D97-AF65-F5344CB8AC3E}">
        <p14:creationId xmlns:p14="http://schemas.microsoft.com/office/powerpoint/2010/main" val="3278692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933997C-EECA-B542-8F79-B3AFF871B7D8}"/>
              </a:ext>
            </a:extLst>
          </p:cNvPr>
          <p:cNvSpPr>
            <a:spLocks noGrp="1"/>
          </p:cNvSpPr>
          <p:nvPr>
            <p:ph type="title"/>
          </p:nvPr>
        </p:nvSpPr>
        <p:spPr>
          <a:xfrm>
            <a:off x="838200" y="857250"/>
            <a:ext cx="3513667" cy="5143499"/>
          </a:xfrm>
        </p:spPr>
        <p:txBody>
          <a:bodyPr anchor="ctr">
            <a:normAutofit/>
          </a:bodyPr>
          <a:lstStyle/>
          <a:p>
            <a:pPr algn="ctr"/>
            <a:r>
              <a:rPr lang="nl-NL" sz="4400" dirty="0">
                <a:gradFill flip="none" rotWithShape="1">
                  <a:gsLst>
                    <a:gs pos="0">
                      <a:schemeClr val="accent5">
                        <a:alpha val="70000"/>
                      </a:schemeClr>
                    </a:gs>
                    <a:gs pos="100000">
                      <a:schemeClr val="accent1">
                        <a:alpha val="70000"/>
                      </a:schemeClr>
                    </a:gs>
                  </a:gsLst>
                  <a:lin ang="0" scaled="1"/>
                  <a:tileRect/>
                </a:gradFill>
              </a:rPr>
              <a:t>3. Hoe als kerk dus omgaan met de secularisatie?</a:t>
            </a: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(3) </a:t>
            </a:r>
          </a:p>
        </p:txBody>
      </p:sp>
      <p:sp>
        <p:nvSpPr>
          <p:cNvPr id="3" name="Tijdelijke aanduiding voor inhoud 2">
            <a:extLst>
              <a:ext uri="{FF2B5EF4-FFF2-40B4-BE49-F238E27FC236}">
                <a16:creationId xmlns:a16="http://schemas.microsoft.com/office/drawing/2014/main" id="{9B576450-32BD-4A46-A31D-1EF3BC960475}"/>
              </a:ext>
            </a:extLst>
          </p:cNvPr>
          <p:cNvSpPr>
            <a:spLocks noGrp="1"/>
          </p:cNvSpPr>
          <p:nvPr>
            <p:ph idx="1"/>
          </p:nvPr>
        </p:nvSpPr>
        <p:spPr>
          <a:xfrm>
            <a:off x="4165601" y="708023"/>
            <a:ext cx="7188200" cy="5441951"/>
          </a:xfrm>
        </p:spPr>
        <p:txBody>
          <a:bodyPr anchor="ctr">
            <a:normAutofit/>
          </a:bodyPr>
          <a:lstStyle/>
          <a:p>
            <a:endParaRPr lang="nl-NL" sz="1800" dirty="0">
              <a:solidFill>
                <a:schemeClr val="tx2">
                  <a:alpha val="60000"/>
                </a:schemeClr>
              </a:solidFill>
            </a:endParaRPr>
          </a:p>
          <a:p>
            <a:endParaRPr lang="nl-NL" sz="1800" dirty="0">
              <a:solidFill>
                <a:schemeClr val="tx2">
                  <a:alpha val="60000"/>
                </a:schemeClr>
              </a:solidFill>
            </a:endParaRPr>
          </a:p>
          <a:p>
            <a:pPr marL="228600" indent="0">
              <a:buNone/>
            </a:pPr>
            <a:r>
              <a:rPr lang="nl-NL" sz="2400" dirty="0">
                <a:solidFill>
                  <a:schemeClr val="tx2">
                    <a:alpha val="60000"/>
                  </a:schemeClr>
                </a:solidFill>
              </a:rPr>
              <a:t>‘De toekomst van de pastorale praxis ligt waarschijnlijk minder in de religieuze aanspreekbaarheid van onze tijd dan in de seculiere betekenis van het Evangelie.’ (C. Bauer)</a:t>
            </a:r>
          </a:p>
          <a:p>
            <a:endParaRPr lang="nl-NL" sz="1800" dirty="0">
              <a:solidFill>
                <a:schemeClr val="tx2">
                  <a:alpha val="60000"/>
                </a:schemeClr>
              </a:solidFill>
            </a:endParaRPr>
          </a:p>
        </p:txBody>
      </p:sp>
    </p:spTree>
    <p:extLst>
      <p:ext uri="{BB962C8B-B14F-4D97-AF65-F5344CB8AC3E}">
        <p14:creationId xmlns:p14="http://schemas.microsoft.com/office/powerpoint/2010/main" val="3405363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A767031-C99F-4567-B7D9-353331C779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4"/>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FEDEE9-12A6-4011-A532-8071D6086B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3"/>
            <a:ext cx="12188952" cy="6858000"/>
          </a:xfrm>
          <a:prstGeom prst="rect">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57C37CE9-19CE-49DF-A887-2214EBB1F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743200" y="0"/>
            <a:ext cx="6857999" cy="6857998"/>
          </a:xfrm>
          <a:prstGeom prst="ellipse">
            <a:avLst/>
          </a:prstGeom>
          <a:gradFill>
            <a:gsLst>
              <a:gs pos="0">
                <a:schemeClr val="accent1">
                  <a:lumMod val="20000"/>
                  <a:lumOff val="80000"/>
                  <a:alpha val="40000"/>
                </a:schemeClr>
              </a:gs>
              <a:gs pos="100000">
                <a:schemeClr val="accent1">
                  <a:alpha val="4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7EF84E8E-7E93-4DEE-BCFB-2AE29098B5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3990" y="1194074"/>
            <a:ext cx="5589934" cy="5737916"/>
          </a:xfrm>
          <a:prstGeom prst="ellipse">
            <a:avLst/>
          </a:prstGeom>
          <a:gradFill>
            <a:gsLst>
              <a:gs pos="0">
                <a:schemeClr val="accent1">
                  <a:alpha val="40000"/>
                </a:schemeClr>
              </a:gs>
              <a:gs pos="100000">
                <a:schemeClr val="accent5">
                  <a:alpha val="20000"/>
                </a:schemeClr>
              </a:gs>
            </a:gsLst>
            <a:lin ang="2700000" scaled="1"/>
          </a:gradFill>
          <a:ln>
            <a:noFill/>
          </a:ln>
          <a:effectLst>
            <a:softEdge rad="952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9046502B-E9B6-4225-B8EE-BC5D64468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439622" y="194269"/>
            <a:ext cx="5760743" cy="5737917"/>
          </a:xfrm>
          <a:prstGeom prst="ellipse">
            <a:avLst/>
          </a:prstGeom>
          <a:gradFill>
            <a:gsLst>
              <a:gs pos="0">
                <a:schemeClr val="accent1">
                  <a:alpha val="20000"/>
                </a:schemeClr>
              </a:gs>
              <a:gs pos="100000">
                <a:schemeClr val="accent5">
                  <a:alpha val="40000"/>
                </a:schemeClr>
              </a:gs>
            </a:gsLst>
            <a:lin ang="2700000" scaled="1"/>
          </a:gradFill>
          <a:ln>
            <a:noFill/>
          </a:ln>
          <a:effectLst>
            <a:softEdge rad="1003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ame 1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D128FD1-5266-7D43-84D1-331FFDB95A78}"/>
              </a:ext>
            </a:extLst>
          </p:cNvPr>
          <p:cNvSpPr>
            <a:spLocks noGrp="1"/>
          </p:cNvSpPr>
          <p:nvPr>
            <p:ph type="title"/>
          </p:nvPr>
        </p:nvSpPr>
        <p:spPr>
          <a:xfrm>
            <a:off x="838200" y="857250"/>
            <a:ext cx="5257800" cy="5143499"/>
          </a:xfrm>
        </p:spPr>
        <p:txBody>
          <a:bodyPr anchor="ctr">
            <a:normAutofit/>
          </a:bodyPr>
          <a:lstStyle/>
          <a:p>
            <a:r>
              <a:rPr lang="nl-NL" sz="4400" dirty="0">
                <a:solidFill>
                  <a:srgbClr val="FFFFFF"/>
                </a:solidFill>
              </a:rPr>
              <a:t>Een kritisch-loyale </a:t>
            </a:r>
            <a:r>
              <a:rPr lang="nl-NL" sz="4400" dirty="0" err="1">
                <a:solidFill>
                  <a:srgbClr val="FFFFFF"/>
                </a:solidFill>
              </a:rPr>
              <a:t>bijbelse</a:t>
            </a:r>
            <a:r>
              <a:rPr lang="nl-NL" sz="4400" dirty="0">
                <a:solidFill>
                  <a:srgbClr val="FFFFFF"/>
                </a:solidFill>
              </a:rPr>
              <a:t> insteek</a:t>
            </a:r>
            <a:br>
              <a:rPr lang="nl-NL" sz="4400" dirty="0">
                <a:solidFill>
                  <a:srgbClr val="FFFFFF"/>
                </a:solidFill>
              </a:rPr>
            </a:br>
            <a:r>
              <a:rPr lang="nl-NL" sz="4400" dirty="0">
                <a:solidFill>
                  <a:srgbClr val="FFFFFF"/>
                </a:solidFill>
              </a:rPr>
              <a:t>(eigen intermezzo)</a:t>
            </a:r>
          </a:p>
        </p:txBody>
      </p:sp>
      <p:sp>
        <p:nvSpPr>
          <p:cNvPr id="3" name="Tijdelijke aanduiding voor inhoud 2">
            <a:extLst>
              <a:ext uri="{FF2B5EF4-FFF2-40B4-BE49-F238E27FC236}">
                <a16:creationId xmlns:a16="http://schemas.microsoft.com/office/drawing/2014/main" id="{0F3FE74B-2FE1-C84E-A5C0-0E54B6F0BC06}"/>
              </a:ext>
            </a:extLst>
          </p:cNvPr>
          <p:cNvSpPr>
            <a:spLocks noGrp="1"/>
          </p:cNvSpPr>
          <p:nvPr>
            <p:ph idx="1"/>
          </p:nvPr>
        </p:nvSpPr>
        <p:spPr>
          <a:xfrm>
            <a:off x="6334124" y="704850"/>
            <a:ext cx="5172075" cy="5420941"/>
          </a:xfrm>
        </p:spPr>
        <p:txBody>
          <a:bodyPr anchor="ctr">
            <a:normAutofit/>
          </a:bodyPr>
          <a:lstStyle/>
          <a:p>
            <a:pPr marL="228600" indent="0">
              <a:lnSpc>
                <a:spcPct val="100000"/>
              </a:lnSpc>
              <a:buNone/>
            </a:pPr>
            <a:r>
              <a:rPr lang="nl-NL" sz="2600" dirty="0">
                <a:solidFill>
                  <a:srgbClr val="FFFFFF"/>
                </a:solidFill>
              </a:rPr>
              <a:t>Sporend met de secularisatie …</a:t>
            </a:r>
            <a:r>
              <a:rPr lang="nl-NL" sz="2400" dirty="0">
                <a:solidFill>
                  <a:srgbClr val="FFFFFF"/>
                </a:solidFill>
              </a:rPr>
              <a:t> </a:t>
            </a:r>
          </a:p>
          <a:p>
            <a:pPr marL="228600" indent="0">
              <a:lnSpc>
                <a:spcPct val="100000"/>
              </a:lnSpc>
              <a:buNone/>
            </a:pPr>
            <a:endParaRPr lang="nl-NL" sz="2400" dirty="0">
              <a:solidFill>
                <a:srgbClr val="FFFFFF"/>
              </a:solidFill>
            </a:endParaRPr>
          </a:p>
          <a:p>
            <a:pPr marL="457200" lvl="1" indent="0">
              <a:lnSpc>
                <a:spcPct val="100000"/>
              </a:lnSpc>
              <a:buNone/>
            </a:pPr>
            <a:r>
              <a:rPr lang="nl-NL" sz="2200" dirty="0">
                <a:solidFill>
                  <a:srgbClr val="FFFFFF"/>
                </a:solidFill>
              </a:rPr>
              <a:t>‘Heers’ (Gen. 1,28 ), schep cultuur    en niet ‘dien Mij’</a:t>
            </a:r>
          </a:p>
          <a:p>
            <a:pPr marL="228600" indent="0">
              <a:lnSpc>
                <a:spcPct val="100000"/>
              </a:lnSpc>
              <a:buNone/>
            </a:pPr>
            <a:endParaRPr lang="nl-NL" sz="2200" dirty="0">
              <a:solidFill>
                <a:srgbClr val="FFFFFF"/>
              </a:solidFill>
            </a:endParaRPr>
          </a:p>
          <a:p>
            <a:pPr marL="457200" lvl="1" indent="0">
              <a:lnSpc>
                <a:spcPct val="100000"/>
              </a:lnSpc>
              <a:buNone/>
            </a:pPr>
            <a:r>
              <a:rPr lang="nl-NL" sz="2200" dirty="0">
                <a:solidFill>
                  <a:srgbClr val="FFFFFF"/>
                </a:solidFill>
              </a:rPr>
              <a:t>‘Ik ben niet gekomen om gediend te worden maar om te dienen …’ (Mc. 10,45)</a:t>
            </a:r>
          </a:p>
          <a:p>
            <a:pPr marL="228600" indent="0">
              <a:lnSpc>
                <a:spcPct val="100000"/>
              </a:lnSpc>
              <a:buNone/>
            </a:pPr>
            <a:endParaRPr lang="nl-NL" sz="1300" dirty="0">
              <a:solidFill>
                <a:srgbClr val="FFFFFF"/>
              </a:solidFill>
            </a:endParaRPr>
          </a:p>
          <a:p>
            <a:pPr marL="228600" indent="0">
              <a:lnSpc>
                <a:spcPct val="100000"/>
              </a:lnSpc>
              <a:buNone/>
            </a:pPr>
            <a:endParaRPr lang="nl-NL" sz="1300" dirty="0">
              <a:solidFill>
                <a:srgbClr val="FFFFFF"/>
              </a:solidFill>
            </a:endParaRPr>
          </a:p>
          <a:p>
            <a:pPr marL="228600" indent="0">
              <a:lnSpc>
                <a:spcPct val="100000"/>
              </a:lnSpc>
              <a:buNone/>
            </a:pPr>
            <a:r>
              <a:rPr lang="nl-NL" sz="1300" dirty="0">
                <a:solidFill>
                  <a:srgbClr val="FFFFFF"/>
                </a:solidFill>
              </a:rPr>
              <a:t> </a:t>
            </a:r>
          </a:p>
        </p:txBody>
      </p:sp>
    </p:spTree>
    <p:extLst>
      <p:ext uri="{BB962C8B-B14F-4D97-AF65-F5344CB8AC3E}">
        <p14:creationId xmlns:p14="http://schemas.microsoft.com/office/powerpoint/2010/main" val="1424297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A767031-C99F-4567-B7D9-353331C779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4"/>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FEDEE9-12A6-4011-A532-8071D6086B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3"/>
            <a:ext cx="12188952" cy="6858000"/>
          </a:xfrm>
          <a:prstGeom prst="rect">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57C37CE9-19CE-49DF-A887-2214EBB1F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743200" y="0"/>
            <a:ext cx="6857999" cy="6857998"/>
          </a:xfrm>
          <a:prstGeom prst="ellipse">
            <a:avLst/>
          </a:prstGeom>
          <a:gradFill>
            <a:gsLst>
              <a:gs pos="0">
                <a:schemeClr val="accent1">
                  <a:lumMod val="20000"/>
                  <a:lumOff val="80000"/>
                  <a:alpha val="40000"/>
                </a:schemeClr>
              </a:gs>
              <a:gs pos="100000">
                <a:schemeClr val="accent1">
                  <a:alpha val="4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7EF84E8E-7E93-4DEE-BCFB-2AE29098B5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3990" y="1194074"/>
            <a:ext cx="5589934" cy="5737916"/>
          </a:xfrm>
          <a:prstGeom prst="ellipse">
            <a:avLst/>
          </a:prstGeom>
          <a:gradFill>
            <a:gsLst>
              <a:gs pos="0">
                <a:schemeClr val="accent1">
                  <a:alpha val="40000"/>
                </a:schemeClr>
              </a:gs>
              <a:gs pos="100000">
                <a:schemeClr val="accent5">
                  <a:alpha val="20000"/>
                </a:schemeClr>
              </a:gs>
            </a:gsLst>
            <a:lin ang="2700000" scaled="1"/>
          </a:gradFill>
          <a:ln>
            <a:noFill/>
          </a:ln>
          <a:effectLst>
            <a:softEdge rad="952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9046502B-E9B6-4225-B8EE-BC5D64468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439622" y="194269"/>
            <a:ext cx="5760743" cy="5737917"/>
          </a:xfrm>
          <a:prstGeom prst="ellipse">
            <a:avLst/>
          </a:prstGeom>
          <a:gradFill>
            <a:gsLst>
              <a:gs pos="0">
                <a:schemeClr val="accent1">
                  <a:alpha val="20000"/>
                </a:schemeClr>
              </a:gs>
              <a:gs pos="100000">
                <a:schemeClr val="accent5">
                  <a:alpha val="40000"/>
                </a:schemeClr>
              </a:gs>
            </a:gsLst>
            <a:lin ang="2700000" scaled="1"/>
          </a:gradFill>
          <a:ln>
            <a:noFill/>
          </a:ln>
          <a:effectLst>
            <a:softEdge rad="1003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ame 1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D128FD1-5266-7D43-84D1-331FFDB95A78}"/>
              </a:ext>
            </a:extLst>
          </p:cNvPr>
          <p:cNvSpPr>
            <a:spLocks noGrp="1"/>
          </p:cNvSpPr>
          <p:nvPr>
            <p:ph type="title"/>
          </p:nvPr>
        </p:nvSpPr>
        <p:spPr>
          <a:xfrm>
            <a:off x="838200" y="857250"/>
            <a:ext cx="5257800" cy="5143499"/>
          </a:xfrm>
        </p:spPr>
        <p:txBody>
          <a:bodyPr anchor="ctr">
            <a:normAutofit/>
          </a:bodyPr>
          <a:lstStyle/>
          <a:p>
            <a:r>
              <a:rPr lang="nl-NL" sz="4400" dirty="0">
                <a:solidFill>
                  <a:srgbClr val="FFFFFF"/>
                </a:solidFill>
              </a:rPr>
              <a:t>Een kritisch-loyale </a:t>
            </a:r>
            <a:r>
              <a:rPr lang="nl-NL" sz="4400" dirty="0" err="1">
                <a:solidFill>
                  <a:srgbClr val="FFFFFF"/>
                </a:solidFill>
              </a:rPr>
              <a:t>bijbelse</a:t>
            </a:r>
            <a:r>
              <a:rPr lang="nl-NL" sz="4400" dirty="0">
                <a:solidFill>
                  <a:srgbClr val="FFFFFF"/>
                </a:solidFill>
              </a:rPr>
              <a:t> insteek</a:t>
            </a:r>
            <a:br>
              <a:rPr lang="nl-NL" sz="4400" dirty="0">
                <a:solidFill>
                  <a:srgbClr val="FFFFFF"/>
                </a:solidFill>
              </a:rPr>
            </a:br>
            <a:r>
              <a:rPr lang="nl-NL" sz="4400" dirty="0">
                <a:solidFill>
                  <a:srgbClr val="FFFFFF"/>
                </a:solidFill>
              </a:rPr>
              <a:t>(eigen intermezzo)</a:t>
            </a:r>
          </a:p>
        </p:txBody>
      </p:sp>
      <p:sp>
        <p:nvSpPr>
          <p:cNvPr id="3" name="Tijdelijke aanduiding voor inhoud 2">
            <a:extLst>
              <a:ext uri="{FF2B5EF4-FFF2-40B4-BE49-F238E27FC236}">
                <a16:creationId xmlns:a16="http://schemas.microsoft.com/office/drawing/2014/main" id="{0F3FE74B-2FE1-C84E-A5C0-0E54B6F0BC06}"/>
              </a:ext>
            </a:extLst>
          </p:cNvPr>
          <p:cNvSpPr>
            <a:spLocks noGrp="1"/>
          </p:cNvSpPr>
          <p:nvPr>
            <p:ph idx="1"/>
          </p:nvPr>
        </p:nvSpPr>
        <p:spPr>
          <a:xfrm>
            <a:off x="6334124" y="685800"/>
            <a:ext cx="5257800" cy="5439991"/>
          </a:xfrm>
        </p:spPr>
        <p:txBody>
          <a:bodyPr anchor="ctr">
            <a:normAutofit/>
          </a:bodyPr>
          <a:lstStyle/>
          <a:p>
            <a:pPr marL="457200" lvl="1" indent="0">
              <a:lnSpc>
                <a:spcPct val="100000"/>
              </a:lnSpc>
              <a:buNone/>
            </a:pPr>
            <a:r>
              <a:rPr lang="nl-NL" sz="2600" dirty="0">
                <a:solidFill>
                  <a:srgbClr val="FFFFFF"/>
                </a:solidFill>
              </a:rPr>
              <a:t>… met een eigen stem …</a:t>
            </a:r>
          </a:p>
          <a:p>
            <a:pPr marL="1028700" lvl="2" indent="0">
              <a:lnSpc>
                <a:spcPct val="100000"/>
              </a:lnSpc>
              <a:buNone/>
            </a:pPr>
            <a:endParaRPr lang="nl-NL" dirty="0">
              <a:solidFill>
                <a:srgbClr val="FFFFFF"/>
              </a:solidFill>
            </a:endParaRPr>
          </a:p>
          <a:p>
            <a:pPr marL="1028700" lvl="2" indent="0">
              <a:lnSpc>
                <a:spcPct val="100000"/>
              </a:lnSpc>
              <a:buNone/>
            </a:pPr>
            <a:r>
              <a:rPr lang="nl-NL" sz="2200" dirty="0">
                <a:solidFill>
                  <a:srgbClr val="FFFFFF"/>
                </a:solidFill>
              </a:rPr>
              <a:t>de ethische boom in het midden van de tuin (Gen. 2,9 ) en de profetische interventies</a:t>
            </a:r>
          </a:p>
          <a:p>
            <a:pPr marL="1028700" lvl="2" indent="0">
              <a:lnSpc>
                <a:spcPct val="100000"/>
              </a:lnSpc>
              <a:buNone/>
            </a:pPr>
            <a:endParaRPr lang="nl-NL" sz="2200" dirty="0">
              <a:solidFill>
                <a:srgbClr val="FFFFFF"/>
              </a:solidFill>
            </a:endParaRPr>
          </a:p>
          <a:p>
            <a:pPr marL="1028700" lvl="2" indent="0">
              <a:lnSpc>
                <a:spcPct val="100000"/>
              </a:lnSpc>
              <a:buNone/>
            </a:pPr>
            <a:r>
              <a:rPr lang="nl-NL" sz="2200" dirty="0">
                <a:solidFill>
                  <a:srgbClr val="FFFFFF"/>
                </a:solidFill>
              </a:rPr>
              <a:t>in Christus geroepen tot vrijheid …  maar in liefdevolle dienstbaarheid voor elkaar (Gal. 5,13)</a:t>
            </a:r>
          </a:p>
          <a:p>
            <a:pPr marL="228600" indent="0">
              <a:lnSpc>
                <a:spcPct val="100000"/>
              </a:lnSpc>
              <a:buNone/>
            </a:pPr>
            <a:endParaRPr lang="nl-NL" sz="1300" dirty="0">
              <a:solidFill>
                <a:srgbClr val="FFFFFF"/>
              </a:solidFill>
            </a:endParaRPr>
          </a:p>
          <a:p>
            <a:pPr marL="228600" indent="0">
              <a:lnSpc>
                <a:spcPct val="100000"/>
              </a:lnSpc>
              <a:buNone/>
            </a:pPr>
            <a:endParaRPr lang="nl-NL" sz="1300" dirty="0">
              <a:solidFill>
                <a:srgbClr val="FFFFFF"/>
              </a:solidFill>
            </a:endParaRPr>
          </a:p>
          <a:p>
            <a:pPr marL="228600" indent="0">
              <a:lnSpc>
                <a:spcPct val="100000"/>
              </a:lnSpc>
              <a:buNone/>
            </a:pPr>
            <a:r>
              <a:rPr lang="nl-NL" sz="1300" dirty="0">
                <a:solidFill>
                  <a:srgbClr val="FFFFFF"/>
                </a:solidFill>
              </a:rPr>
              <a:t> </a:t>
            </a:r>
          </a:p>
        </p:txBody>
      </p:sp>
    </p:spTree>
    <p:extLst>
      <p:ext uri="{BB962C8B-B14F-4D97-AF65-F5344CB8AC3E}">
        <p14:creationId xmlns:p14="http://schemas.microsoft.com/office/powerpoint/2010/main" val="1636670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A767031-C99F-4567-B7D9-353331C779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4"/>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FEDEE9-12A6-4011-A532-8071D6086B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3"/>
            <a:ext cx="12188952" cy="6858000"/>
          </a:xfrm>
          <a:prstGeom prst="rect">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57C37CE9-19CE-49DF-A887-2214EBB1F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743200" y="0"/>
            <a:ext cx="6857999" cy="6857998"/>
          </a:xfrm>
          <a:prstGeom prst="ellipse">
            <a:avLst/>
          </a:prstGeom>
          <a:gradFill>
            <a:gsLst>
              <a:gs pos="0">
                <a:schemeClr val="accent1">
                  <a:lumMod val="20000"/>
                  <a:lumOff val="80000"/>
                  <a:alpha val="40000"/>
                </a:schemeClr>
              </a:gs>
              <a:gs pos="100000">
                <a:schemeClr val="accent1">
                  <a:alpha val="4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7EF84E8E-7E93-4DEE-BCFB-2AE29098B5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3990" y="1194074"/>
            <a:ext cx="5589934" cy="5737916"/>
          </a:xfrm>
          <a:prstGeom prst="ellipse">
            <a:avLst/>
          </a:prstGeom>
          <a:gradFill>
            <a:gsLst>
              <a:gs pos="0">
                <a:schemeClr val="accent1">
                  <a:alpha val="40000"/>
                </a:schemeClr>
              </a:gs>
              <a:gs pos="100000">
                <a:schemeClr val="accent5">
                  <a:alpha val="20000"/>
                </a:schemeClr>
              </a:gs>
            </a:gsLst>
            <a:lin ang="2700000" scaled="1"/>
          </a:gradFill>
          <a:ln>
            <a:noFill/>
          </a:ln>
          <a:effectLst>
            <a:softEdge rad="952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9046502B-E9B6-4225-B8EE-BC5D64468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439622" y="194269"/>
            <a:ext cx="5760743" cy="5737917"/>
          </a:xfrm>
          <a:prstGeom prst="ellipse">
            <a:avLst/>
          </a:prstGeom>
          <a:gradFill>
            <a:gsLst>
              <a:gs pos="0">
                <a:schemeClr val="accent1">
                  <a:alpha val="20000"/>
                </a:schemeClr>
              </a:gs>
              <a:gs pos="100000">
                <a:schemeClr val="accent5">
                  <a:alpha val="40000"/>
                </a:schemeClr>
              </a:gs>
            </a:gsLst>
            <a:lin ang="2700000" scaled="1"/>
          </a:gradFill>
          <a:ln>
            <a:noFill/>
          </a:ln>
          <a:effectLst>
            <a:softEdge rad="1003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ame 1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D128FD1-5266-7D43-84D1-331FFDB95A78}"/>
              </a:ext>
            </a:extLst>
          </p:cNvPr>
          <p:cNvSpPr>
            <a:spLocks noGrp="1"/>
          </p:cNvSpPr>
          <p:nvPr>
            <p:ph type="title"/>
          </p:nvPr>
        </p:nvSpPr>
        <p:spPr>
          <a:xfrm>
            <a:off x="838200" y="857250"/>
            <a:ext cx="5257800" cy="5143499"/>
          </a:xfrm>
        </p:spPr>
        <p:txBody>
          <a:bodyPr anchor="ctr">
            <a:normAutofit/>
          </a:bodyPr>
          <a:lstStyle/>
          <a:p>
            <a:r>
              <a:rPr lang="nl-NL" sz="4400" dirty="0">
                <a:solidFill>
                  <a:srgbClr val="FFFFFF"/>
                </a:solidFill>
              </a:rPr>
              <a:t>Een kritisch-loyale </a:t>
            </a:r>
            <a:r>
              <a:rPr lang="nl-NL" sz="4400" dirty="0" err="1">
                <a:solidFill>
                  <a:srgbClr val="FFFFFF"/>
                </a:solidFill>
              </a:rPr>
              <a:t>bijbelse</a:t>
            </a:r>
            <a:r>
              <a:rPr lang="nl-NL" sz="4400" dirty="0">
                <a:solidFill>
                  <a:srgbClr val="FFFFFF"/>
                </a:solidFill>
              </a:rPr>
              <a:t> insteek</a:t>
            </a:r>
            <a:br>
              <a:rPr lang="nl-NL" sz="4400" dirty="0">
                <a:solidFill>
                  <a:srgbClr val="FFFFFF"/>
                </a:solidFill>
              </a:rPr>
            </a:br>
            <a:r>
              <a:rPr lang="nl-NL" sz="4400" dirty="0">
                <a:solidFill>
                  <a:srgbClr val="FFFFFF"/>
                </a:solidFill>
              </a:rPr>
              <a:t>(eigen intermezzo)</a:t>
            </a:r>
          </a:p>
        </p:txBody>
      </p:sp>
      <p:sp>
        <p:nvSpPr>
          <p:cNvPr id="3" name="Tijdelijke aanduiding voor inhoud 2">
            <a:extLst>
              <a:ext uri="{FF2B5EF4-FFF2-40B4-BE49-F238E27FC236}">
                <a16:creationId xmlns:a16="http://schemas.microsoft.com/office/drawing/2014/main" id="{0F3FE74B-2FE1-C84E-A5C0-0E54B6F0BC06}"/>
              </a:ext>
            </a:extLst>
          </p:cNvPr>
          <p:cNvSpPr>
            <a:spLocks noGrp="1"/>
          </p:cNvSpPr>
          <p:nvPr>
            <p:ph idx="1"/>
          </p:nvPr>
        </p:nvSpPr>
        <p:spPr>
          <a:xfrm>
            <a:off x="6334124" y="677516"/>
            <a:ext cx="5172075" cy="5589934"/>
          </a:xfrm>
        </p:spPr>
        <p:txBody>
          <a:bodyPr anchor="ctr">
            <a:normAutofit lnSpcReduction="10000"/>
          </a:bodyPr>
          <a:lstStyle/>
          <a:p>
            <a:pPr marL="228600" indent="0">
              <a:lnSpc>
                <a:spcPct val="100000"/>
              </a:lnSpc>
              <a:buNone/>
            </a:pPr>
            <a:r>
              <a:rPr lang="nl-NL" sz="2600" dirty="0">
                <a:solidFill>
                  <a:srgbClr val="FFFFFF"/>
                </a:solidFill>
              </a:rPr>
              <a:t>… vol van goedheid en genade</a:t>
            </a:r>
          </a:p>
          <a:p>
            <a:pPr marL="228600" indent="0">
              <a:lnSpc>
                <a:spcPct val="100000"/>
              </a:lnSpc>
              <a:buNone/>
            </a:pPr>
            <a:r>
              <a:rPr lang="nl-NL" sz="2400" dirty="0">
                <a:solidFill>
                  <a:srgbClr val="FFFFFF"/>
                </a:solidFill>
              </a:rPr>
              <a:t>  </a:t>
            </a:r>
          </a:p>
          <a:p>
            <a:pPr marL="457200" lvl="1" indent="0">
              <a:lnSpc>
                <a:spcPct val="100000"/>
              </a:lnSpc>
              <a:buNone/>
            </a:pPr>
            <a:r>
              <a:rPr lang="nl-NL" sz="2200" dirty="0">
                <a:solidFill>
                  <a:srgbClr val="FFFFFF"/>
                </a:solidFill>
              </a:rPr>
              <a:t>Gods tweede kansen-beleid voor de cultuur-scheppende mens: </a:t>
            </a:r>
            <a:r>
              <a:rPr lang="nl-NL" sz="2200" dirty="0" err="1">
                <a:solidFill>
                  <a:srgbClr val="FFFFFF"/>
                </a:solidFill>
              </a:rPr>
              <a:t>Noach</a:t>
            </a:r>
            <a:r>
              <a:rPr lang="nl-NL" sz="2200" dirty="0">
                <a:solidFill>
                  <a:srgbClr val="FFFFFF"/>
                </a:solidFill>
              </a:rPr>
              <a:t> (Gen. 6,9 vv), Abraham (Gen. 12,1 vv), …  Jezus </a:t>
            </a:r>
          </a:p>
          <a:p>
            <a:pPr marL="457200" lvl="1" indent="0">
              <a:lnSpc>
                <a:spcPct val="100000"/>
              </a:lnSpc>
              <a:buNone/>
            </a:pPr>
            <a:endParaRPr lang="nl-NL" sz="2200" dirty="0">
              <a:solidFill>
                <a:srgbClr val="FFFFFF"/>
              </a:solidFill>
            </a:endParaRPr>
          </a:p>
          <a:p>
            <a:pPr marL="457200" lvl="1" indent="0">
              <a:lnSpc>
                <a:spcPct val="100000"/>
              </a:lnSpc>
              <a:buNone/>
            </a:pPr>
            <a:r>
              <a:rPr lang="nl-NL" sz="2200" dirty="0">
                <a:solidFill>
                  <a:srgbClr val="FFFFFF"/>
                </a:solidFill>
              </a:rPr>
              <a:t>Gods ultiem genade-aanbod: een gekruisigde en opgewekte Christus-verlosser (Rom. 3,23-26),  het leven in de Geest (Gal. 5,22-25), de voltooiing van de schepping (</a:t>
            </a:r>
            <a:r>
              <a:rPr lang="nl-NL" sz="2200" dirty="0" err="1">
                <a:solidFill>
                  <a:srgbClr val="FFFFFF"/>
                </a:solidFill>
              </a:rPr>
              <a:t>Ap</a:t>
            </a:r>
            <a:r>
              <a:rPr lang="nl-NL" sz="2200" dirty="0">
                <a:solidFill>
                  <a:srgbClr val="FFFFFF"/>
                </a:solidFill>
              </a:rPr>
              <a:t>. 21,1 vv)</a:t>
            </a:r>
          </a:p>
          <a:p>
            <a:pPr marL="228600" indent="0">
              <a:lnSpc>
                <a:spcPct val="100000"/>
              </a:lnSpc>
              <a:buNone/>
            </a:pPr>
            <a:endParaRPr lang="nl-NL" sz="1300" dirty="0">
              <a:solidFill>
                <a:srgbClr val="FFFFFF"/>
              </a:solidFill>
            </a:endParaRPr>
          </a:p>
          <a:p>
            <a:pPr marL="228600" indent="0">
              <a:lnSpc>
                <a:spcPct val="100000"/>
              </a:lnSpc>
              <a:buNone/>
            </a:pPr>
            <a:endParaRPr lang="nl-NL" sz="1300" dirty="0">
              <a:solidFill>
                <a:srgbClr val="FFFFFF"/>
              </a:solidFill>
            </a:endParaRPr>
          </a:p>
          <a:p>
            <a:pPr marL="228600" indent="0">
              <a:lnSpc>
                <a:spcPct val="100000"/>
              </a:lnSpc>
              <a:buNone/>
            </a:pPr>
            <a:r>
              <a:rPr lang="nl-NL" sz="1300" dirty="0">
                <a:solidFill>
                  <a:srgbClr val="FFFFFF"/>
                </a:solidFill>
              </a:rPr>
              <a:t> </a:t>
            </a:r>
          </a:p>
        </p:txBody>
      </p:sp>
    </p:spTree>
    <p:extLst>
      <p:ext uri="{BB962C8B-B14F-4D97-AF65-F5344CB8AC3E}">
        <p14:creationId xmlns:p14="http://schemas.microsoft.com/office/powerpoint/2010/main" val="843672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C743F84-B1E8-C445-9FE0-296740AA8502}"/>
              </a:ext>
            </a:extLst>
          </p:cNvPr>
          <p:cNvSpPr>
            <a:spLocks noGrp="1"/>
          </p:cNvSpPr>
          <p:nvPr>
            <p:ph type="title"/>
          </p:nvPr>
        </p:nvSpPr>
        <p:spPr>
          <a:xfrm>
            <a:off x="677334" y="857250"/>
            <a:ext cx="4284134" cy="5143499"/>
          </a:xfrm>
        </p:spPr>
        <p:txBody>
          <a:bodyPr anchor="ctr">
            <a:normAutofit/>
          </a:bodyPr>
          <a:lstStyle/>
          <a:p>
            <a:r>
              <a:rPr lang="nl-NL" sz="3400" dirty="0">
                <a:gradFill flip="none" rotWithShape="1">
                  <a:gsLst>
                    <a:gs pos="0">
                      <a:schemeClr val="accent5">
                        <a:alpha val="70000"/>
                      </a:schemeClr>
                    </a:gs>
                    <a:gs pos="100000">
                      <a:schemeClr val="accent1">
                        <a:alpha val="70000"/>
                      </a:schemeClr>
                    </a:gs>
                  </a:gsLst>
                  <a:lin ang="0" scaled="1"/>
                  <a:tileRect/>
                </a:gradFill>
              </a:rPr>
              <a:t>4. Zelfbeschikking / autonomie als hét ‘teken des tijds’</a:t>
            </a:r>
            <a:br>
              <a:rPr lang="nl-NL" sz="3400" dirty="0">
                <a:gradFill flip="none" rotWithShape="1">
                  <a:gsLst>
                    <a:gs pos="0">
                      <a:schemeClr val="accent5">
                        <a:alpha val="70000"/>
                      </a:schemeClr>
                    </a:gs>
                    <a:gs pos="100000">
                      <a:schemeClr val="accent1">
                        <a:alpha val="70000"/>
                      </a:schemeClr>
                    </a:gs>
                  </a:gsLst>
                  <a:lin ang="0" scaled="1"/>
                  <a:tileRect/>
                </a:gradFill>
              </a:rPr>
            </a:br>
            <a:br>
              <a:rPr lang="nl-NL" sz="3400" dirty="0">
                <a:gradFill flip="none" rotWithShape="1">
                  <a:gsLst>
                    <a:gs pos="0">
                      <a:schemeClr val="accent5">
                        <a:alpha val="70000"/>
                      </a:schemeClr>
                    </a:gs>
                    <a:gs pos="100000">
                      <a:schemeClr val="accent1">
                        <a:alpha val="70000"/>
                      </a:schemeClr>
                    </a:gs>
                  </a:gsLst>
                  <a:lin ang="0" scaled="1"/>
                  <a:tileRect/>
                </a:gradFill>
              </a:rPr>
            </a:br>
            <a:r>
              <a:rPr lang="nl-NL" sz="3400" dirty="0">
                <a:gradFill flip="none" rotWithShape="1">
                  <a:gsLst>
                    <a:gs pos="0">
                      <a:schemeClr val="accent5">
                        <a:alpha val="70000"/>
                      </a:schemeClr>
                    </a:gs>
                    <a:gs pos="100000">
                      <a:schemeClr val="accent1">
                        <a:alpha val="70000"/>
                      </a:schemeClr>
                    </a:gs>
                  </a:gsLst>
                  <a:lin ang="0" scaled="1"/>
                  <a:tileRect/>
                </a:gradFill>
              </a:rPr>
              <a:t>a) Algemeen</a:t>
            </a:r>
          </a:p>
        </p:txBody>
      </p:sp>
      <p:sp>
        <p:nvSpPr>
          <p:cNvPr id="3" name="Tijdelijke aanduiding voor inhoud 2">
            <a:extLst>
              <a:ext uri="{FF2B5EF4-FFF2-40B4-BE49-F238E27FC236}">
                <a16:creationId xmlns:a16="http://schemas.microsoft.com/office/drawing/2014/main" id="{49F5FF5E-05AA-7D4F-A71D-7E6F3A21CDFE}"/>
              </a:ext>
            </a:extLst>
          </p:cNvPr>
          <p:cNvSpPr>
            <a:spLocks noGrp="1"/>
          </p:cNvSpPr>
          <p:nvPr>
            <p:ph idx="1"/>
          </p:nvPr>
        </p:nvSpPr>
        <p:spPr>
          <a:xfrm>
            <a:off x="5503334" y="857251"/>
            <a:ext cx="5850466" cy="5143500"/>
          </a:xfrm>
        </p:spPr>
        <p:txBody>
          <a:bodyPr anchor="ctr">
            <a:normAutofit/>
          </a:bodyPr>
          <a:lstStyle/>
          <a:p>
            <a:r>
              <a:rPr lang="nl-NL" sz="2400" dirty="0">
                <a:solidFill>
                  <a:schemeClr val="tx2">
                    <a:alpha val="60000"/>
                  </a:schemeClr>
                </a:solidFill>
              </a:rPr>
              <a:t>Van groot belang voor grondrechten als de vrijheid van spreken, vrijheid van vereniging en voor vrije verkiezingen </a:t>
            </a:r>
          </a:p>
          <a:p>
            <a:r>
              <a:rPr lang="nl-NL" sz="2400" dirty="0">
                <a:solidFill>
                  <a:schemeClr val="tx2">
                    <a:alpha val="60000"/>
                  </a:schemeClr>
                </a:solidFill>
              </a:rPr>
              <a:t>toont zich in consumentenvrijheid en in de vrije handel, in de vrije partnerkeuze en in de vrijheid van organisatie, … </a:t>
            </a:r>
          </a:p>
          <a:p>
            <a:r>
              <a:rPr lang="nl-NL" sz="2400" dirty="0">
                <a:solidFill>
                  <a:schemeClr val="tx2">
                    <a:alpha val="60000"/>
                  </a:schemeClr>
                </a:solidFill>
              </a:rPr>
              <a:t>en in de godsdienstvrijheid</a:t>
            </a:r>
          </a:p>
        </p:txBody>
      </p:sp>
    </p:spTree>
    <p:extLst>
      <p:ext uri="{BB962C8B-B14F-4D97-AF65-F5344CB8AC3E}">
        <p14:creationId xmlns:p14="http://schemas.microsoft.com/office/powerpoint/2010/main" val="1957959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C743F84-B1E8-C445-9FE0-296740AA8502}"/>
              </a:ext>
            </a:extLst>
          </p:cNvPr>
          <p:cNvSpPr>
            <a:spLocks noGrp="1"/>
          </p:cNvSpPr>
          <p:nvPr>
            <p:ph type="title"/>
          </p:nvPr>
        </p:nvSpPr>
        <p:spPr>
          <a:xfrm>
            <a:off x="677333" y="857250"/>
            <a:ext cx="4555067" cy="5143499"/>
          </a:xfrm>
        </p:spPr>
        <p:txBody>
          <a:bodyPr anchor="ctr">
            <a:normAutofit/>
          </a:bodyPr>
          <a:lstStyle/>
          <a:p>
            <a:br>
              <a:rPr lang="nl-NL" sz="3400" dirty="0">
                <a:gradFill flip="none" rotWithShape="1">
                  <a:gsLst>
                    <a:gs pos="0">
                      <a:schemeClr val="accent5">
                        <a:alpha val="70000"/>
                      </a:schemeClr>
                    </a:gs>
                    <a:gs pos="100000">
                      <a:schemeClr val="accent1">
                        <a:alpha val="70000"/>
                      </a:schemeClr>
                    </a:gs>
                  </a:gsLst>
                  <a:lin ang="0" scaled="1"/>
                  <a:tileRect/>
                </a:gradFill>
              </a:rPr>
            </a:br>
            <a:r>
              <a:rPr lang="nl-NL" sz="3400" dirty="0">
                <a:gradFill flip="none" rotWithShape="1">
                  <a:gsLst>
                    <a:gs pos="0">
                      <a:schemeClr val="accent5">
                        <a:alpha val="70000"/>
                      </a:schemeClr>
                    </a:gs>
                    <a:gs pos="100000">
                      <a:schemeClr val="accent1">
                        <a:alpha val="70000"/>
                      </a:schemeClr>
                    </a:gs>
                  </a:gsLst>
                  <a:lin ang="0" scaled="1"/>
                  <a:tileRect/>
                </a:gradFill>
              </a:rPr>
              <a:t>4. Zelfbeschikking / autonomie als het ‘teken des tijds’</a:t>
            </a:r>
            <a:br>
              <a:rPr lang="nl-NL" sz="3400" dirty="0">
                <a:gradFill flip="none" rotWithShape="1">
                  <a:gsLst>
                    <a:gs pos="0">
                      <a:schemeClr val="accent5">
                        <a:alpha val="70000"/>
                      </a:schemeClr>
                    </a:gs>
                    <a:gs pos="100000">
                      <a:schemeClr val="accent1">
                        <a:alpha val="70000"/>
                      </a:schemeClr>
                    </a:gs>
                  </a:gsLst>
                  <a:lin ang="0" scaled="1"/>
                  <a:tileRect/>
                </a:gradFill>
              </a:rPr>
            </a:br>
            <a:br>
              <a:rPr lang="nl-NL" sz="3400" dirty="0">
                <a:gradFill flip="none" rotWithShape="1">
                  <a:gsLst>
                    <a:gs pos="0">
                      <a:schemeClr val="accent5">
                        <a:alpha val="70000"/>
                      </a:schemeClr>
                    </a:gs>
                    <a:gs pos="100000">
                      <a:schemeClr val="accent1">
                        <a:alpha val="70000"/>
                      </a:schemeClr>
                    </a:gs>
                  </a:gsLst>
                  <a:lin ang="0" scaled="1"/>
                  <a:tileRect/>
                </a:gradFill>
              </a:rPr>
            </a:br>
            <a:r>
              <a:rPr lang="nl-NL" sz="3400" dirty="0">
                <a:gradFill flip="none" rotWithShape="1">
                  <a:gsLst>
                    <a:gs pos="0">
                      <a:schemeClr val="accent5">
                        <a:alpha val="70000"/>
                      </a:schemeClr>
                    </a:gs>
                    <a:gs pos="100000">
                      <a:schemeClr val="accent1">
                        <a:alpha val="70000"/>
                      </a:schemeClr>
                    </a:gs>
                  </a:gsLst>
                  <a:lin ang="0" scaled="1"/>
                  <a:tileRect/>
                </a:gradFill>
              </a:rPr>
              <a:t>b) De impact op de kerken </a:t>
            </a:r>
          </a:p>
        </p:txBody>
      </p:sp>
      <p:sp>
        <p:nvSpPr>
          <p:cNvPr id="3" name="Tijdelijke aanduiding voor inhoud 2">
            <a:extLst>
              <a:ext uri="{FF2B5EF4-FFF2-40B4-BE49-F238E27FC236}">
                <a16:creationId xmlns:a16="http://schemas.microsoft.com/office/drawing/2014/main" id="{49F5FF5E-05AA-7D4F-A71D-7E6F3A21CDFE}"/>
              </a:ext>
            </a:extLst>
          </p:cNvPr>
          <p:cNvSpPr>
            <a:spLocks noGrp="1"/>
          </p:cNvSpPr>
          <p:nvPr>
            <p:ph idx="1"/>
          </p:nvPr>
        </p:nvSpPr>
        <p:spPr>
          <a:xfrm>
            <a:off x="5232400" y="609600"/>
            <a:ext cx="6163733" cy="5676900"/>
          </a:xfrm>
        </p:spPr>
        <p:txBody>
          <a:bodyPr anchor="ctr">
            <a:normAutofit fontScale="62500" lnSpcReduction="20000"/>
          </a:bodyPr>
          <a:lstStyle/>
          <a:p>
            <a:endParaRPr lang="nl-NL" sz="2000" dirty="0">
              <a:solidFill>
                <a:schemeClr val="tx2">
                  <a:alpha val="60000"/>
                </a:schemeClr>
              </a:solidFill>
            </a:endParaRPr>
          </a:p>
          <a:p>
            <a:pPr marL="228600" indent="0">
              <a:buNone/>
            </a:pPr>
            <a:endParaRPr lang="nl-NL" sz="2000" dirty="0">
              <a:solidFill>
                <a:schemeClr val="tx2">
                  <a:alpha val="60000"/>
                </a:schemeClr>
              </a:solidFill>
            </a:endParaRPr>
          </a:p>
          <a:p>
            <a:endParaRPr lang="nl-NL" sz="2000" dirty="0">
              <a:solidFill>
                <a:schemeClr val="tx2">
                  <a:alpha val="60000"/>
                </a:schemeClr>
              </a:solidFill>
            </a:endParaRPr>
          </a:p>
          <a:p>
            <a:r>
              <a:rPr lang="nl-NL" sz="3800" dirty="0">
                <a:solidFill>
                  <a:schemeClr val="tx2">
                    <a:alpha val="60000"/>
                  </a:schemeClr>
                </a:solidFill>
              </a:rPr>
              <a:t>pas sinds enkele decennia is de impact hiervan in onze kerken voelbaar </a:t>
            </a:r>
          </a:p>
          <a:p>
            <a:r>
              <a:rPr lang="nl-NL" sz="3800" dirty="0">
                <a:solidFill>
                  <a:schemeClr val="tx2">
                    <a:alpha val="60000"/>
                  </a:schemeClr>
                </a:solidFill>
              </a:rPr>
              <a:t>cultuurpartners die schendingen van het principe van zelfbeschikking op religieus gebied niet langer begrijpen/aanvaarden, evenmin als  structuren die de </a:t>
            </a:r>
            <a:r>
              <a:rPr lang="nl-NL" sz="3800" i="1" dirty="0" err="1">
                <a:solidFill>
                  <a:schemeClr val="tx2">
                    <a:alpha val="60000"/>
                  </a:schemeClr>
                </a:solidFill>
              </a:rPr>
              <a:t>standard</a:t>
            </a:r>
            <a:r>
              <a:rPr lang="nl-NL" sz="3800" dirty="0" err="1">
                <a:solidFill>
                  <a:schemeClr val="tx2">
                    <a:alpha val="60000"/>
                  </a:schemeClr>
                </a:solidFill>
              </a:rPr>
              <a:t>s</a:t>
            </a:r>
            <a:r>
              <a:rPr lang="nl-NL" sz="3800" dirty="0">
                <a:solidFill>
                  <a:schemeClr val="tx2">
                    <a:alpha val="60000"/>
                  </a:schemeClr>
                </a:solidFill>
              </a:rPr>
              <a:t> van de seculiere orde ondergraven: allerlei vormen van patriarchale communicatie; hiërarchische structuren van kerkinterne organisatorische aard (leken/clerus; man/vrouw), gebrek aan hoffelijkheid voor de leden, …</a:t>
            </a:r>
          </a:p>
          <a:p>
            <a:endParaRPr lang="nl-NL" sz="2000" dirty="0">
              <a:solidFill>
                <a:schemeClr val="tx2">
                  <a:alpha val="60000"/>
                </a:schemeClr>
              </a:solidFill>
            </a:endParaRPr>
          </a:p>
          <a:p>
            <a:endParaRPr lang="nl-NL" sz="2000" dirty="0">
              <a:solidFill>
                <a:schemeClr val="tx2">
                  <a:alpha val="60000"/>
                </a:schemeClr>
              </a:solidFill>
            </a:endParaRPr>
          </a:p>
          <a:p>
            <a:endParaRPr lang="nl-NL" sz="2000" dirty="0">
              <a:solidFill>
                <a:schemeClr val="tx2">
                  <a:alpha val="60000"/>
                </a:schemeClr>
              </a:solidFill>
            </a:endParaRPr>
          </a:p>
          <a:p>
            <a:endParaRPr lang="nl-NL" sz="2000" dirty="0">
              <a:solidFill>
                <a:schemeClr val="tx2">
                  <a:alpha val="60000"/>
                </a:schemeClr>
              </a:solidFill>
            </a:endParaRPr>
          </a:p>
        </p:txBody>
      </p:sp>
    </p:spTree>
    <p:extLst>
      <p:ext uri="{BB962C8B-B14F-4D97-AF65-F5344CB8AC3E}">
        <p14:creationId xmlns:p14="http://schemas.microsoft.com/office/powerpoint/2010/main" val="3645955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C743F84-B1E8-C445-9FE0-296740AA8502}"/>
              </a:ext>
            </a:extLst>
          </p:cNvPr>
          <p:cNvSpPr>
            <a:spLocks noGrp="1"/>
          </p:cNvSpPr>
          <p:nvPr>
            <p:ph type="title"/>
          </p:nvPr>
        </p:nvSpPr>
        <p:spPr>
          <a:xfrm>
            <a:off x="677334" y="857250"/>
            <a:ext cx="4284133" cy="5143499"/>
          </a:xfrm>
        </p:spPr>
        <p:txBody>
          <a:bodyPr anchor="ctr">
            <a:normAutofit/>
          </a:bodyPr>
          <a:lstStyle/>
          <a:p>
            <a:r>
              <a:rPr lang="nl-NL" sz="3400" dirty="0">
                <a:gradFill flip="none" rotWithShape="1">
                  <a:gsLst>
                    <a:gs pos="0">
                      <a:schemeClr val="accent5">
                        <a:alpha val="70000"/>
                      </a:schemeClr>
                    </a:gs>
                    <a:gs pos="100000">
                      <a:schemeClr val="accent1">
                        <a:alpha val="70000"/>
                      </a:schemeClr>
                    </a:gs>
                  </a:gsLst>
                  <a:lin ang="0" scaled="1"/>
                  <a:tileRect/>
                </a:gradFill>
              </a:rPr>
              <a:t>4. Zelfbeschikking / autonomie als het ‘teken des tijds’</a:t>
            </a:r>
            <a:br>
              <a:rPr lang="nl-NL" sz="3400" dirty="0">
                <a:gradFill flip="none" rotWithShape="1">
                  <a:gsLst>
                    <a:gs pos="0">
                      <a:schemeClr val="accent5">
                        <a:alpha val="70000"/>
                      </a:schemeClr>
                    </a:gs>
                    <a:gs pos="100000">
                      <a:schemeClr val="accent1">
                        <a:alpha val="70000"/>
                      </a:schemeClr>
                    </a:gs>
                  </a:gsLst>
                  <a:lin ang="0" scaled="1"/>
                  <a:tileRect/>
                </a:gradFill>
              </a:rPr>
            </a:br>
            <a:br>
              <a:rPr lang="nl-NL" sz="3400" dirty="0">
                <a:gradFill flip="none" rotWithShape="1">
                  <a:gsLst>
                    <a:gs pos="0">
                      <a:schemeClr val="accent5">
                        <a:alpha val="70000"/>
                      </a:schemeClr>
                    </a:gs>
                    <a:gs pos="100000">
                      <a:schemeClr val="accent1">
                        <a:alpha val="70000"/>
                      </a:schemeClr>
                    </a:gs>
                  </a:gsLst>
                  <a:lin ang="0" scaled="1"/>
                  <a:tileRect/>
                </a:gradFill>
              </a:rPr>
            </a:br>
            <a:r>
              <a:rPr lang="nl-NL" sz="3400" dirty="0">
                <a:gradFill flip="none" rotWithShape="1">
                  <a:gsLst>
                    <a:gs pos="0">
                      <a:schemeClr val="accent5">
                        <a:alpha val="70000"/>
                      </a:schemeClr>
                    </a:gs>
                    <a:gs pos="100000">
                      <a:schemeClr val="accent1">
                        <a:alpha val="70000"/>
                      </a:schemeClr>
                    </a:gs>
                  </a:gsLst>
                  <a:lin ang="0" scaled="1"/>
                  <a:tileRect/>
                </a:gradFill>
              </a:rPr>
              <a:t>c) De uitdaging </a:t>
            </a:r>
          </a:p>
        </p:txBody>
      </p:sp>
      <p:sp>
        <p:nvSpPr>
          <p:cNvPr id="3" name="Tijdelijke aanduiding voor inhoud 2">
            <a:extLst>
              <a:ext uri="{FF2B5EF4-FFF2-40B4-BE49-F238E27FC236}">
                <a16:creationId xmlns:a16="http://schemas.microsoft.com/office/drawing/2014/main" id="{49F5FF5E-05AA-7D4F-A71D-7E6F3A21CDFE}"/>
              </a:ext>
            </a:extLst>
          </p:cNvPr>
          <p:cNvSpPr>
            <a:spLocks noGrp="1"/>
          </p:cNvSpPr>
          <p:nvPr>
            <p:ph idx="1"/>
          </p:nvPr>
        </p:nvSpPr>
        <p:spPr>
          <a:xfrm>
            <a:off x="5266267" y="628650"/>
            <a:ext cx="6248399" cy="5619750"/>
          </a:xfrm>
        </p:spPr>
        <p:txBody>
          <a:bodyPr anchor="ctr">
            <a:normAutofit fontScale="92500" lnSpcReduction="20000"/>
          </a:bodyPr>
          <a:lstStyle/>
          <a:p>
            <a:endParaRPr lang="nl-NL" sz="2000" dirty="0">
              <a:solidFill>
                <a:schemeClr val="tx2">
                  <a:alpha val="60000"/>
                </a:schemeClr>
              </a:solidFill>
            </a:endParaRPr>
          </a:p>
          <a:p>
            <a:pPr marL="228600" indent="0">
              <a:buNone/>
            </a:pPr>
            <a:endParaRPr lang="nl-NL" sz="2000" dirty="0">
              <a:solidFill>
                <a:schemeClr val="tx2">
                  <a:alpha val="60000"/>
                </a:schemeClr>
              </a:solidFill>
            </a:endParaRPr>
          </a:p>
          <a:p>
            <a:endParaRPr lang="nl-NL" sz="2000" dirty="0">
              <a:solidFill>
                <a:schemeClr val="tx2">
                  <a:alpha val="60000"/>
                </a:schemeClr>
              </a:solidFill>
            </a:endParaRPr>
          </a:p>
          <a:p>
            <a:r>
              <a:rPr lang="nl-NL" sz="2400" dirty="0">
                <a:solidFill>
                  <a:schemeClr val="tx2">
                    <a:alpha val="60000"/>
                  </a:schemeClr>
                </a:solidFill>
              </a:rPr>
              <a:t>nood aan een enorm veranderingsproces als kerken de autonome mens willen aanspreken, beseffende dat deze zowel op het religieuze domein als op andere domeinen, doen wat hij/zij zelf wil</a:t>
            </a:r>
          </a:p>
          <a:p>
            <a:r>
              <a:rPr lang="nl-NL" sz="2400" dirty="0">
                <a:solidFill>
                  <a:schemeClr val="tx2">
                    <a:alpha val="60000"/>
                  </a:schemeClr>
                </a:solidFill>
              </a:rPr>
              <a:t>uitzoeken hoe ze de onafhankelijke (on-) gelovigen willen bereiken</a:t>
            </a:r>
          </a:p>
          <a:p>
            <a:r>
              <a:rPr lang="nl-NL" sz="2400" dirty="0">
                <a:solidFill>
                  <a:schemeClr val="tx2">
                    <a:alpha val="60000"/>
                  </a:schemeClr>
                </a:solidFill>
              </a:rPr>
              <a:t>interactie met cultuur beschouwen als getrouwheid aan zending maar ook als bron van energie en inspiratie: hoe kunnen we ons inzetten om de onafhankelijke mens in staat te stellen zijn leven religieus en kwaliteitsvol te duiden en vorm te geven? </a:t>
            </a:r>
          </a:p>
          <a:p>
            <a:endParaRPr lang="nl-NL" sz="2000" dirty="0">
              <a:solidFill>
                <a:schemeClr val="tx2">
                  <a:alpha val="60000"/>
                </a:schemeClr>
              </a:solidFill>
            </a:endParaRPr>
          </a:p>
          <a:p>
            <a:endParaRPr lang="nl-NL" sz="2000" dirty="0">
              <a:solidFill>
                <a:schemeClr val="tx2">
                  <a:alpha val="60000"/>
                </a:schemeClr>
              </a:solidFill>
            </a:endParaRPr>
          </a:p>
          <a:p>
            <a:endParaRPr lang="nl-NL" sz="2000" dirty="0">
              <a:solidFill>
                <a:schemeClr val="tx2">
                  <a:alpha val="60000"/>
                </a:schemeClr>
              </a:solidFill>
            </a:endParaRPr>
          </a:p>
          <a:p>
            <a:endParaRPr lang="nl-NL" sz="2000" dirty="0">
              <a:solidFill>
                <a:schemeClr val="tx2">
                  <a:alpha val="60000"/>
                </a:schemeClr>
              </a:solidFill>
            </a:endParaRPr>
          </a:p>
        </p:txBody>
      </p:sp>
    </p:spTree>
    <p:extLst>
      <p:ext uri="{BB962C8B-B14F-4D97-AF65-F5344CB8AC3E}">
        <p14:creationId xmlns:p14="http://schemas.microsoft.com/office/powerpoint/2010/main" val="588423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D728A6E-E77D-AB4A-9E6E-9F9AF9DE9BE4}"/>
              </a:ext>
            </a:extLst>
          </p:cNvPr>
          <p:cNvSpPr>
            <a:spLocks noGrp="1"/>
          </p:cNvSpPr>
          <p:nvPr>
            <p:ph type="title"/>
          </p:nvPr>
        </p:nvSpPr>
        <p:spPr>
          <a:xfrm>
            <a:off x="838201" y="609600"/>
            <a:ext cx="2952750" cy="5567363"/>
          </a:xfrm>
        </p:spPr>
        <p:txBody>
          <a:bodyPr anchor="ctr">
            <a:normAutofit/>
          </a:bodyPr>
          <a:lstStyle/>
          <a:p>
            <a:r>
              <a:rPr lang="nl-NL" sz="3700">
                <a:gradFill flip="none" rotWithShape="1">
                  <a:gsLst>
                    <a:gs pos="0">
                      <a:schemeClr val="accent5">
                        <a:alpha val="70000"/>
                      </a:schemeClr>
                    </a:gs>
                    <a:gs pos="100000">
                      <a:schemeClr val="accent1">
                        <a:alpha val="70000"/>
                      </a:schemeClr>
                    </a:gs>
                  </a:gsLst>
                  <a:lin ang="0" scaled="1"/>
                  <a:tileRect/>
                </a:gradFill>
              </a:rPr>
              <a:t>Vraagstelling voor onze eigen parochie</a:t>
            </a:r>
          </a:p>
        </p:txBody>
      </p:sp>
      <p:graphicFrame>
        <p:nvGraphicFramePr>
          <p:cNvPr id="5" name="Tijdelijke aanduiding voor inhoud 2">
            <a:extLst>
              <a:ext uri="{FF2B5EF4-FFF2-40B4-BE49-F238E27FC236}">
                <a16:creationId xmlns:a16="http://schemas.microsoft.com/office/drawing/2014/main" id="{A0C4176E-3218-47B6-B440-D482E8312573}"/>
              </a:ext>
            </a:extLst>
          </p:cNvPr>
          <p:cNvGraphicFramePr>
            <a:graphicFrameLocks noGrp="1"/>
          </p:cNvGraphicFramePr>
          <p:nvPr>
            <p:ph idx="1"/>
            <p:extLst>
              <p:ext uri="{D42A27DB-BD31-4B8C-83A1-F6EECF244321}">
                <p14:modId xmlns:p14="http://schemas.microsoft.com/office/powerpoint/2010/main" val="151509229"/>
              </p:ext>
            </p:extLst>
          </p:nvPr>
        </p:nvGraphicFramePr>
        <p:xfrm>
          <a:off x="4124326" y="609600"/>
          <a:ext cx="7458074" cy="5567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90766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Frame 17">
            <a:extLst>
              <a:ext uri="{FF2B5EF4-FFF2-40B4-BE49-F238E27FC236}">
                <a16:creationId xmlns:a16="http://schemas.microsoft.com/office/drawing/2014/main" id="{DD7EAFE6-2BB9-41FB-9CF4-588CFC70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9">
            <a:extLst>
              <a:ext uri="{FF2B5EF4-FFF2-40B4-BE49-F238E27FC236}">
                <a16:creationId xmlns:a16="http://schemas.microsoft.com/office/drawing/2014/main" id="{4E1EF4E8-5513-4BF5-BC41-04645281C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3848" cap="flat">
            <a:noFill/>
            <a:prstDash val="solid"/>
            <a:miter/>
          </a:ln>
          <a:effectLst/>
        </p:spPr>
        <p:txBody>
          <a:bodyPr rtlCol="0" anchor="ctr"/>
          <a:lstStyle/>
          <a:p>
            <a:endParaRPr lang="en-US" dirty="0">
              <a:solidFill>
                <a:schemeClr val="tx1"/>
              </a:solidFill>
            </a:endParaRPr>
          </a:p>
        </p:txBody>
      </p:sp>
      <p:pic>
        <p:nvPicPr>
          <p:cNvPr id="5" name="Picture 4">
            <a:extLst>
              <a:ext uri="{FF2B5EF4-FFF2-40B4-BE49-F238E27FC236}">
                <a16:creationId xmlns:a16="http://schemas.microsoft.com/office/drawing/2014/main" id="{489C7F46-7458-40F5-AD93-5279E49E66F2}"/>
              </a:ext>
            </a:extLst>
          </p:cNvPr>
          <p:cNvPicPr>
            <a:picLocks noChangeAspect="1"/>
          </p:cNvPicPr>
          <p:nvPr/>
        </p:nvPicPr>
        <p:blipFill>
          <a:blip r:embed="rId3"/>
          <a:srcRect l="5639" r="5639"/>
          <a:stretch/>
        </p:blipFill>
        <p:spPr>
          <a:xfrm>
            <a:off x="20" y="10"/>
            <a:ext cx="12191980" cy="6857989"/>
          </a:xfrm>
          <a:prstGeom prst="rect">
            <a:avLst/>
          </a:prstGeom>
        </p:spPr>
      </p:pic>
      <p:sp>
        <p:nvSpPr>
          <p:cNvPr id="22" name="Rectangle 21">
            <a:extLst>
              <a:ext uri="{FF2B5EF4-FFF2-40B4-BE49-F238E27FC236}">
                <a16:creationId xmlns:a16="http://schemas.microsoft.com/office/drawing/2014/main" id="{107303E2-7D44-46E4-A0D5-73DF997491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172075"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D22AF24B-DF9B-4580-9019-8FABD7AC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8875" y="1255390"/>
            <a:ext cx="4008678" cy="4034028"/>
          </a:xfrm>
          <a:prstGeom prst="ellipse">
            <a:avLst/>
          </a:prstGeom>
          <a:gradFill>
            <a:gsLst>
              <a:gs pos="0">
                <a:schemeClr val="accent1">
                  <a:alpha val="40000"/>
                </a:schemeClr>
              </a:gs>
              <a:gs pos="100000">
                <a:schemeClr val="accent5">
                  <a:alpha val="20000"/>
                </a:schemeClr>
              </a:gs>
            </a:gsLst>
            <a:lin ang="2700000" scaled="1"/>
          </a:gradFill>
          <a:ln>
            <a:noFill/>
          </a:ln>
          <a:effectLst>
            <a:softEdge rad="952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814E6672-D9A3-4574-B870-15130060A7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829740" y="720056"/>
            <a:ext cx="3094425" cy="3113994"/>
          </a:xfrm>
          <a:prstGeom prst="ellipse">
            <a:avLst/>
          </a:prstGeom>
          <a:gradFill>
            <a:gsLst>
              <a:gs pos="0">
                <a:schemeClr val="accent1">
                  <a:alpha val="40000"/>
                </a:schemeClr>
              </a:gs>
              <a:gs pos="100000">
                <a:schemeClr val="accent1">
                  <a:lumMod val="20000"/>
                  <a:lumOff val="80000"/>
                  <a:alpha val="69000"/>
                </a:schemeClr>
              </a:gs>
            </a:gsLst>
            <a:lin ang="2700000" scaled="1"/>
          </a:gradFill>
          <a:ln>
            <a:noFill/>
          </a:ln>
          <a:effectLst>
            <a:softEdge rad="952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4D3AE3E6-0CE9-DA4E-AC75-FC5E2F6E75AF}"/>
              </a:ext>
            </a:extLst>
          </p:cNvPr>
          <p:cNvSpPr>
            <a:spLocks noGrp="1"/>
          </p:cNvSpPr>
          <p:nvPr>
            <p:ph type="title"/>
          </p:nvPr>
        </p:nvSpPr>
        <p:spPr>
          <a:xfrm>
            <a:off x="537410" y="728905"/>
            <a:ext cx="4396540" cy="3184274"/>
          </a:xfrm>
        </p:spPr>
        <p:txBody>
          <a:bodyPr vert="horz" lIns="91440" tIns="45720" rIns="91440" bIns="45720" rtlCol="0" anchor="b">
            <a:normAutofit/>
          </a:bodyPr>
          <a:lstStyle/>
          <a:p>
            <a:r>
              <a:rPr lang="en-US" sz="3000">
                <a:solidFill>
                  <a:srgbClr val="FFFFFF"/>
                </a:solidFill>
              </a:rPr>
              <a:t>Zeven kenmerken/uitdagingen van/voor toekomstbestendige parochies</a:t>
            </a:r>
          </a:p>
        </p:txBody>
      </p:sp>
    </p:spTree>
    <p:extLst>
      <p:ext uri="{BB962C8B-B14F-4D97-AF65-F5344CB8AC3E}">
        <p14:creationId xmlns:p14="http://schemas.microsoft.com/office/powerpoint/2010/main" val="144034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05ABE2-9370-2D49-9998-B6BB8884EC89}"/>
              </a:ext>
            </a:extLst>
          </p:cNvPr>
          <p:cNvSpPr>
            <a:spLocks noGrp="1"/>
          </p:cNvSpPr>
          <p:nvPr>
            <p:ph type="title"/>
          </p:nvPr>
        </p:nvSpPr>
        <p:spPr/>
        <p:txBody>
          <a:bodyPr/>
          <a:lstStyle/>
          <a:p>
            <a:r>
              <a:rPr lang="nl-NL" dirty="0"/>
              <a:t>Basisstelling</a:t>
            </a:r>
          </a:p>
        </p:txBody>
      </p:sp>
      <p:sp>
        <p:nvSpPr>
          <p:cNvPr id="3" name="Tijdelijke aanduiding voor inhoud 2">
            <a:extLst>
              <a:ext uri="{FF2B5EF4-FFF2-40B4-BE49-F238E27FC236}">
                <a16:creationId xmlns:a16="http://schemas.microsoft.com/office/drawing/2014/main" id="{123C8EA0-8AC4-5E4D-A9AC-729FE524E7FC}"/>
              </a:ext>
            </a:extLst>
          </p:cNvPr>
          <p:cNvSpPr>
            <a:spLocks noGrp="1"/>
          </p:cNvSpPr>
          <p:nvPr>
            <p:ph idx="1"/>
          </p:nvPr>
        </p:nvSpPr>
        <p:spPr/>
        <p:txBody>
          <a:bodyPr/>
          <a:lstStyle/>
          <a:p>
            <a:r>
              <a:rPr lang="nl-NL" dirty="0"/>
              <a:t>Parochies krijgen uitzicht op toekomst naarmate zij zich in hun pastorale planning afstemmen op de doelstelling ‘dienstverlenend’ op te treden t.a.v. de autonome religieuze vrijheid van ‘de mensen’. </a:t>
            </a:r>
          </a:p>
          <a:p>
            <a:r>
              <a:rPr lang="nl-NL" dirty="0"/>
              <a:t>Daarvoor moeten ze werken aan zeven uitdagingen, geënt op de verschillende dimensies van het begrip ‘religieuze zelfbeschikking’ (veel dimensies zijn nauw met elkaar verbonden)</a:t>
            </a:r>
          </a:p>
        </p:txBody>
      </p:sp>
    </p:spTree>
    <p:extLst>
      <p:ext uri="{BB962C8B-B14F-4D97-AF65-F5344CB8AC3E}">
        <p14:creationId xmlns:p14="http://schemas.microsoft.com/office/powerpoint/2010/main" val="148683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ame 10">
            <a:extLst>
              <a:ext uri="{FF2B5EF4-FFF2-40B4-BE49-F238E27FC236}">
                <a16:creationId xmlns:a16="http://schemas.microsoft.com/office/drawing/2014/main" id="{61DF3E2F-0A88-4C55-8678-0764BF7339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DE3F833-0D7C-F14E-8FB5-F31A5C8FC69B}"/>
              </a:ext>
            </a:extLst>
          </p:cNvPr>
          <p:cNvSpPr>
            <a:spLocks noGrp="1"/>
          </p:cNvSpPr>
          <p:nvPr>
            <p:ph type="title"/>
          </p:nvPr>
        </p:nvSpPr>
        <p:spPr>
          <a:xfrm>
            <a:off x="838201" y="609600"/>
            <a:ext cx="3200400" cy="5567363"/>
          </a:xfrm>
        </p:spPr>
        <p:txBody>
          <a:bodyPr anchor="ctr">
            <a:normAutofit/>
          </a:bodyPr>
          <a:lstStyle/>
          <a:p>
            <a:r>
              <a:rPr lang="nl-NL" sz="4400" dirty="0">
                <a:gradFill flip="none" rotWithShape="1">
                  <a:gsLst>
                    <a:gs pos="0">
                      <a:schemeClr val="accent5">
                        <a:alpha val="70000"/>
                      </a:schemeClr>
                    </a:gs>
                    <a:gs pos="100000">
                      <a:schemeClr val="accent1">
                        <a:alpha val="70000"/>
                      </a:schemeClr>
                    </a:gs>
                  </a:gsLst>
                  <a:lin ang="0" scaled="1"/>
                  <a:tileRect/>
                </a:gradFill>
              </a:rPr>
              <a:t>Voorwoord</a:t>
            </a: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en</a:t>
            </a: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inleiding</a:t>
            </a:r>
          </a:p>
        </p:txBody>
      </p:sp>
      <mc:AlternateContent xmlns:mc="http://schemas.openxmlformats.org/markup-compatibility/2006" xmlns:a14="http://schemas.microsoft.com/office/drawing/2010/main">
        <mc:Choice Requires="a14">
          <p:graphicFrame>
            <p:nvGraphicFramePr>
              <p:cNvPr id="5" name="Tijdelijke aanduiding voor inhoud 2">
                <a:extLst>
                  <a:ext uri="{FF2B5EF4-FFF2-40B4-BE49-F238E27FC236}">
                    <a16:creationId xmlns:a16="http://schemas.microsoft.com/office/drawing/2014/main" id="{82F455B6-EF5A-4CDA-A39C-39FDB3021494}"/>
                  </a:ext>
                </a:extLst>
              </p:cNvPr>
              <p:cNvGraphicFramePr>
                <a:graphicFrameLocks noGrp="1"/>
              </p:cNvGraphicFramePr>
              <p:nvPr>
                <p:ph idx="1"/>
                <p:extLst>
                  <p:ext uri="{D42A27DB-BD31-4B8C-83A1-F6EECF244321}">
                    <p14:modId xmlns:p14="http://schemas.microsoft.com/office/powerpoint/2010/main" val="2529109815"/>
                  </p:ext>
                </p:extLst>
              </p:nvPr>
            </p:nvGraphicFramePr>
            <p:xfrm>
              <a:off x="4293704" y="609600"/>
              <a:ext cx="7060095" cy="5567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Choice>
        <mc:Fallback xmlns="">
          <p:graphicFrame>
            <p:nvGraphicFramePr>
              <p:cNvPr id="5" name="Tijdelijke aanduiding voor inhoud 2">
                <a:extLst>
                  <a:ext uri="{FF2B5EF4-FFF2-40B4-BE49-F238E27FC236}">
                    <a16:creationId xmlns:a16="http://schemas.microsoft.com/office/drawing/2014/main" id="{82F455B6-EF5A-4CDA-A39C-39FDB3021494}"/>
                  </a:ext>
                </a:extLst>
              </p:cNvPr>
              <p:cNvGraphicFramePr>
                <a:graphicFrameLocks noGrp="1"/>
              </p:cNvGraphicFramePr>
              <p:nvPr>
                <p:ph idx="1"/>
                <p:extLst>
                  <p:ext uri="{D42A27DB-BD31-4B8C-83A1-F6EECF244321}">
                    <p14:modId xmlns:p14="http://schemas.microsoft.com/office/powerpoint/2010/main" val="2529109815"/>
                  </p:ext>
                </p:extLst>
              </p:nvPr>
            </p:nvGraphicFramePr>
            <p:xfrm>
              <a:off x="4293704" y="609600"/>
              <a:ext cx="7060095" cy="556736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mc:Fallback>
      </mc:AlternateContent>
    </p:spTree>
    <p:extLst>
      <p:ext uri="{BB962C8B-B14F-4D97-AF65-F5344CB8AC3E}">
        <p14:creationId xmlns:p14="http://schemas.microsoft.com/office/powerpoint/2010/main" val="19275497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ame 21">
            <a:extLst>
              <a:ext uri="{FF2B5EF4-FFF2-40B4-BE49-F238E27FC236}">
                <a16:creationId xmlns:a16="http://schemas.microsoft.com/office/drawing/2014/main" id="{19F9CD66-32FC-448F-B4C5-67D17508A2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7484EC9-7892-4F45-AA92-0EDC9996A67A}"/>
              </a:ext>
            </a:extLst>
          </p:cNvPr>
          <p:cNvSpPr>
            <a:spLocks noGrp="1"/>
          </p:cNvSpPr>
          <p:nvPr>
            <p:ph type="title"/>
          </p:nvPr>
        </p:nvSpPr>
        <p:spPr>
          <a:xfrm>
            <a:off x="838200" y="557213"/>
            <a:ext cx="4581525" cy="1701893"/>
          </a:xfrm>
        </p:spPr>
        <p:txBody>
          <a:bodyPr anchor="b">
            <a:normAutofit fontScale="90000"/>
          </a:bodyPr>
          <a:lstStyle/>
          <a:p>
            <a:r>
              <a:rPr lang="nl-NL" sz="3400" b="1" dirty="0">
                <a:gradFill flip="none" rotWithShape="1">
                  <a:gsLst>
                    <a:gs pos="0">
                      <a:schemeClr val="accent5">
                        <a:alpha val="70000"/>
                      </a:schemeClr>
                    </a:gs>
                    <a:gs pos="100000">
                      <a:schemeClr val="accent1">
                        <a:alpha val="70000"/>
                      </a:schemeClr>
                    </a:gs>
                  </a:gsLst>
                  <a:lin ang="0" scaled="1"/>
                  <a:tileRect/>
                </a:gradFill>
              </a:rPr>
              <a:t>Uitdaging 1</a:t>
            </a:r>
            <a:r>
              <a:rPr lang="nl-NL" sz="3400" dirty="0">
                <a:gradFill flip="none" rotWithShape="1">
                  <a:gsLst>
                    <a:gs pos="0">
                      <a:schemeClr val="accent5">
                        <a:alpha val="70000"/>
                      </a:schemeClr>
                    </a:gs>
                    <a:gs pos="100000">
                      <a:schemeClr val="accent1">
                        <a:alpha val="70000"/>
                      </a:schemeClr>
                    </a:gs>
                  </a:gsLst>
                  <a:lin ang="0" scaled="1"/>
                  <a:tileRect/>
                </a:gradFill>
              </a:rPr>
              <a:t>: een parochienetwerk</a:t>
            </a:r>
            <a:br>
              <a:rPr lang="nl-NL" sz="3400" dirty="0">
                <a:gradFill flip="none" rotWithShape="1">
                  <a:gsLst>
                    <a:gs pos="0">
                      <a:schemeClr val="accent5">
                        <a:alpha val="70000"/>
                      </a:schemeClr>
                    </a:gs>
                    <a:gs pos="100000">
                      <a:schemeClr val="accent1">
                        <a:alpha val="70000"/>
                      </a:schemeClr>
                    </a:gs>
                  </a:gsLst>
                  <a:lin ang="0" scaled="1"/>
                  <a:tileRect/>
                </a:gradFill>
              </a:rPr>
            </a:br>
            <a:br>
              <a:rPr lang="nl-NL" sz="3400" dirty="0">
                <a:gradFill flip="none" rotWithShape="1">
                  <a:gsLst>
                    <a:gs pos="0">
                      <a:schemeClr val="accent5">
                        <a:alpha val="70000"/>
                      </a:schemeClr>
                    </a:gs>
                    <a:gs pos="100000">
                      <a:schemeClr val="accent1">
                        <a:alpha val="70000"/>
                      </a:schemeClr>
                    </a:gs>
                  </a:gsLst>
                  <a:lin ang="0" scaled="1"/>
                  <a:tileRect/>
                </a:gradFill>
              </a:rPr>
            </a:br>
            <a:r>
              <a:rPr lang="nl-NL" sz="3400" dirty="0">
                <a:gradFill flip="none" rotWithShape="1">
                  <a:gsLst>
                    <a:gs pos="0">
                      <a:schemeClr val="accent5">
                        <a:alpha val="70000"/>
                      </a:schemeClr>
                    </a:gs>
                    <a:gs pos="100000">
                      <a:schemeClr val="accent1">
                        <a:alpha val="70000"/>
                      </a:schemeClr>
                    </a:gs>
                  </a:gsLst>
                  <a:lin ang="0" scaled="1"/>
                  <a:tileRect/>
                </a:gradFill>
              </a:rPr>
              <a:t>a) de these</a:t>
            </a:r>
          </a:p>
        </p:txBody>
      </p:sp>
      <p:sp>
        <p:nvSpPr>
          <p:cNvPr id="3" name="Tijdelijke aanduiding voor inhoud 2">
            <a:extLst>
              <a:ext uri="{FF2B5EF4-FFF2-40B4-BE49-F238E27FC236}">
                <a16:creationId xmlns:a16="http://schemas.microsoft.com/office/drawing/2014/main" id="{8C3BE66A-6E11-0F45-8C3B-663F5934D1E7}"/>
              </a:ext>
            </a:extLst>
          </p:cNvPr>
          <p:cNvSpPr>
            <a:spLocks noGrp="1"/>
          </p:cNvSpPr>
          <p:nvPr>
            <p:ph idx="1"/>
          </p:nvPr>
        </p:nvSpPr>
        <p:spPr>
          <a:xfrm>
            <a:off x="645459" y="2259105"/>
            <a:ext cx="5271247" cy="4041681"/>
          </a:xfrm>
        </p:spPr>
        <p:txBody>
          <a:bodyPr>
            <a:noAutofit/>
          </a:bodyPr>
          <a:lstStyle/>
          <a:p>
            <a:pPr marL="228600" indent="0">
              <a:lnSpc>
                <a:spcPct val="100000"/>
              </a:lnSpc>
              <a:buNone/>
            </a:pPr>
            <a:r>
              <a:rPr lang="nl-NL" sz="2200" dirty="0">
                <a:solidFill>
                  <a:schemeClr val="tx2">
                    <a:alpha val="60000"/>
                  </a:schemeClr>
                </a:solidFill>
              </a:rPr>
              <a:t>Om tegemoet te komen aan de nood aan religieuze zelfbeschikking dient de pastorale ruimte zich te organiseren als een netwerk met een aantrekkelijk en pluriform aanbod van religieuze praktijkvormen en van sociale vormen (een parochienetwerk), waardoor het mogelijk wordt om aan de individuele keuzevrijheid toch nog een zekere belofte van identiteit en van erbij horen toe te voegen. </a:t>
            </a:r>
          </a:p>
        </p:txBody>
      </p:sp>
      <p:pic>
        <p:nvPicPr>
          <p:cNvPr id="6" name="Picture 3" descr="Metalen bollen die met elkaar zijn verbonden in een netwerk">
            <a:extLst>
              <a:ext uri="{FF2B5EF4-FFF2-40B4-BE49-F238E27FC236}">
                <a16:creationId xmlns:a16="http://schemas.microsoft.com/office/drawing/2014/main" id="{6DF9CCEE-A0E1-0345-9FE3-9A0520489E68}"/>
              </a:ext>
            </a:extLst>
          </p:cNvPr>
          <p:cNvPicPr>
            <a:picLocks noChangeAspect="1"/>
          </p:cNvPicPr>
          <p:nvPr/>
        </p:nvPicPr>
        <p:blipFill rotWithShape="1">
          <a:blip r:embed="rId2"/>
          <a:srcRect l="17026" r="19340" b="2"/>
          <a:stretch/>
        </p:blipFill>
        <p:spPr>
          <a:xfrm>
            <a:off x="6096000" y="488577"/>
            <a:ext cx="5606425" cy="5880845"/>
          </a:xfrm>
          <a:prstGeom prst="rect">
            <a:avLst/>
          </a:prstGeom>
        </p:spPr>
      </p:pic>
    </p:spTree>
    <p:extLst>
      <p:ext uri="{BB962C8B-B14F-4D97-AF65-F5344CB8AC3E}">
        <p14:creationId xmlns:p14="http://schemas.microsoft.com/office/powerpoint/2010/main" val="5083625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B172682-4E7C-1044-8E3D-F5AF5D6EDD64}"/>
              </a:ext>
            </a:extLst>
          </p:cNvPr>
          <p:cNvSpPr>
            <a:spLocks noGrp="1"/>
          </p:cNvSpPr>
          <p:nvPr>
            <p:ph type="title"/>
          </p:nvPr>
        </p:nvSpPr>
        <p:spPr>
          <a:xfrm>
            <a:off x="838200" y="857250"/>
            <a:ext cx="5257800" cy="5143499"/>
          </a:xfrm>
        </p:spPr>
        <p:txBody>
          <a:bodyPr anchor="ctr">
            <a:normAutofit/>
          </a:bodyPr>
          <a:lstStyle/>
          <a:p>
            <a:r>
              <a:rPr lang="nl-NL" sz="4400" dirty="0">
                <a:gradFill flip="none" rotWithShape="1">
                  <a:gsLst>
                    <a:gs pos="0">
                      <a:schemeClr val="accent5">
                        <a:alpha val="70000"/>
                      </a:schemeClr>
                    </a:gs>
                    <a:gs pos="100000">
                      <a:schemeClr val="accent1">
                        <a:alpha val="70000"/>
                      </a:schemeClr>
                    </a:gs>
                  </a:gsLst>
                  <a:lin ang="0" scaled="1"/>
                  <a:tileRect/>
                </a:gradFill>
              </a:rPr>
              <a:t>Uitdaging 1: een parochienetwerk</a:t>
            </a: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b) de achtergrond 1</a:t>
            </a:r>
          </a:p>
        </p:txBody>
      </p:sp>
      <p:sp>
        <p:nvSpPr>
          <p:cNvPr id="3" name="Tijdelijke aanduiding voor inhoud 2">
            <a:extLst>
              <a:ext uri="{FF2B5EF4-FFF2-40B4-BE49-F238E27FC236}">
                <a16:creationId xmlns:a16="http://schemas.microsoft.com/office/drawing/2014/main" id="{0656F015-B20D-2E4E-BD3C-4989650E6339}"/>
              </a:ext>
            </a:extLst>
          </p:cNvPr>
          <p:cNvSpPr>
            <a:spLocks noGrp="1"/>
          </p:cNvSpPr>
          <p:nvPr>
            <p:ph idx="1"/>
          </p:nvPr>
        </p:nvSpPr>
        <p:spPr>
          <a:xfrm>
            <a:off x="5621868" y="857251"/>
            <a:ext cx="5731932" cy="5143500"/>
          </a:xfrm>
        </p:spPr>
        <p:txBody>
          <a:bodyPr anchor="ctr">
            <a:normAutofit/>
          </a:bodyPr>
          <a:lstStyle/>
          <a:p>
            <a:r>
              <a:rPr lang="nl-NL" sz="2400" dirty="0">
                <a:solidFill>
                  <a:schemeClr val="tx2">
                    <a:alpha val="60000"/>
                  </a:schemeClr>
                </a:solidFill>
              </a:rPr>
              <a:t>Opvatting van parochiegemeenschap die samenvalt met de letterlijke ‘nabijheid’ (van buurt of gemeente) is niet langer houdbaar:</a:t>
            </a:r>
          </a:p>
          <a:p>
            <a:pPr lvl="1"/>
            <a:r>
              <a:rPr lang="nl-NL" sz="2000" dirty="0">
                <a:solidFill>
                  <a:schemeClr val="tx2">
                    <a:alpha val="60000"/>
                  </a:schemeClr>
                </a:solidFill>
              </a:rPr>
              <a:t>veel grotere parochies door fusies van kleinere parochies (met de crisis van het gewijde ambt als centrale drijvende kracht)</a:t>
            </a:r>
          </a:p>
          <a:p>
            <a:pPr lvl="1"/>
            <a:r>
              <a:rPr lang="nl-NL" sz="2000" dirty="0">
                <a:solidFill>
                  <a:schemeClr val="tx2">
                    <a:alpha val="60000"/>
                  </a:schemeClr>
                </a:solidFill>
              </a:rPr>
              <a:t>stemt ook niet langer overeen met de kernvereisten van de vrije zelfbeschikking</a:t>
            </a:r>
          </a:p>
          <a:p>
            <a:pPr lvl="1"/>
            <a:endParaRPr lang="nl-NL" sz="1800" dirty="0">
              <a:solidFill>
                <a:schemeClr val="tx2">
                  <a:alpha val="60000"/>
                </a:schemeClr>
              </a:solidFill>
            </a:endParaRPr>
          </a:p>
        </p:txBody>
      </p:sp>
    </p:spTree>
    <p:extLst>
      <p:ext uri="{BB962C8B-B14F-4D97-AF65-F5344CB8AC3E}">
        <p14:creationId xmlns:p14="http://schemas.microsoft.com/office/powerpoint/2010/main" val="4172781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B172682-4E7C-1044-8E3D-F5AF5D6EDD64}"/>
              </a:ext>
            </a:extLst>
          </p:cNvPr>
          <p:cNvSpPr>
            <a:spLocks noGrp="1"/>
          </p:cNvSpPr>
          <p:nvPr>
            <p:ph type="title"/>
          </p:nvPr>
        </p:nvSpPr>
        <p:spPr>
          <a:xfrm>
            <a:off x="838200" y="857250"/>
            <a:ext cx="5257800" cy="5143499"/>
          </a:xfrm>
        </p:spPr>
        <p:txBody>
          <a:bodyPr anchor="ctr">
            <a:normAutofit/>
          </a:bodyPr>
          <a:lstStyle/>
          <a:p>
            <a:r>
              <a:rPr lang="nl-NL" sz="4400" dirty="0">
                <a:gradFill flip="none" rotWithShape="1">
                  <a:gsLst>
                    <a:gs pos="0">
                      <a:schemeClr val="accent5">
                        <a:alpha val="70000"/>
                      </a:schemeClr>
                    </a:gs>
                    <a:gs pos="100000">
                      <a:schemeClr val="accent1">
                        <a:alpha val="70000"/>
                      </a:schemeClr>
                    </a:gs>
                  </a:gsLst>
                  <a:lin ang="0" scaled="1"/>
                  <a:tileRect/>
                </a:gradFill>
              </a:rPr>
              <a:t>Uitdaging 1: een parochienetwerk</a:t>
            </a: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b) de achtergrond 2</a:t>
            </a:r>
          </a:p>
        </p:txBody>
      </p:sp>
      <p:sp>
        <p:nvSpPr>
          <p:cNvPr id="3" name="Tijdelijke aanduiding voor inhoud 2">
            <a:extLst>
              <a:ext uri="{FF2B5EF4-FFF2-40B4-BE49-F238E27FC236}">
                <a16:creationId xmlns:a16="http://schemas.microsoft.com/office/drawing/2014/main" id="{0656F015-B20D-2E4E-BD3C-4989650E6339}"/>
              </a:ext>
            </a:extLst>
          </p:cNvPr>
          <p:cNvSpPr>
            <a:spLocks noGrp="1"/>
          </p:cNvSpPr>
          <p:nvPr>
            <p:ph idx="1"/>
          </p:nvPr>
        </p:nvSpPr>
        <p:spPr>
          <a:xfrm>
            <a:off x="5621868" y="609600"/>
            <a:ext cx="5941482" cy="5638799"/>
          </a:xfrm>
        </p:spPr>
        <p:txBody>
          <a:bodyPr anchor="ctr">
            <a:normAutofit fontScale="70000" lnSpcReduction="20000"/>
          </a:bodyPr>
          <a:lstStyle/>
          <a:p>
            <a:endParaRPr lang="nl-NL" sz="2000" dirty="0">
              <a:solidFill>
                <a:schemeClr val="tx2">
                  <a:alpha val="60000"/>
                </a:schemeClr>
              </a:solidFill>
            </a:endParaRPr>
          </a:p>
          <a:p>
            <a:endParaRPr lang="nl-NL" sz="2000" dirty="0">
              <a:solidFill>
                <a:schemeClr val="tx2">
                  <a:alpha val="60000"/>
                </a:schemeClr>
              </a:solidFill>
            </a:endParaRPr>
          </a:p>
          <a:p>
            <a:endParaRPr lang="nl-NL" sz="2000" dirty="0">
              <a:solidFill>
                <a:schemeClr val="tx2">
                  <a:alpha val="60000"/>
                </a:schemeClr>
              </a:solidFill>
            </a:endParaRPr>
          </a:p>
          <a:p>
            <a:r>
              <a:rPr lang="nl-NL" sz="3100" dirty="0">
                <a:solidFill>
                  <a:schemeClr val="tx2">
                    <a:alpha val="60000"/>
                  </a:schemeClr>
                </a:solidFill>
              </a:rPr>
              <a:t>Voorbij de tweedeling </a:t>
            </a:r>
            <a:r>
              <a:rPr lang="nl-NL" sz="3100" dirty="0" err="1">
                <a:solidFill>
                  <a:schemeClr val="tx2">
                    <a:alpha val="60000"/>
                  </a:schemeClr>
                </a:solidFill>
              </a:rPr>
              <a:t>macro-niveau</a:t>
            </a:r>
            <a:r>
              <a:rPr lang="nl-NL" sz="3100" dirty="0">
                <a:solidFill>
                  <a:schemeClr val="tx2">
                    <a:alpha val="60000"/>
                  </a:schemeClr>
                </a:solidFill>
              </a:rPr>
              <a:t> ( de ‘organisatie’ kerk) en </a:t>
            </a:r>
            <a:r>
              <a:rPr lang="nl-NL" sz="3100" dirty="0" err="1">
                <a:solidFill>
                  <a:schemeClr val="tx2">
                    <a:alpha val="60000"/>
                  </a:schemeClr>
                </a:solidFill>
              </a:rPr>
              <a:t>micro-niveau</a:t>
            </a:r>
            <a:r>
              <a:rPr lang="nl-NL" sz="3100" dirty="0">
                <a:solidFill>
                  <a:schemeClr val="tx2">
                    <a:alpha val="60000"/>
                  </a:schemeClr>
                </a:solidFill>
              </a:rPr>
              <a:t> (de vrij ‘knutselende’ individuen) reveleert zich op </a:t>
            </a:r>
            <a:r>
              <a:rPr lang="nl-NL" sz="3100" dirty="0" err="1">
                <a:solidFill>
                  <a:schemeClr val="tx2">
                    <a:alpha val="60000"/>
                  </a:schemeClr>
                </a:solidFill>
              </a:rPr>
              <a:t>meso-niveau</a:t>
            </a:r>
            <a:r>
              <a:rPr lang="nl-NL" sz="3100" dirty="0">
                <a:solidFill>
                  <a:schemeClr val="tx2">
                    <a:alpha val="60000"/>
                  </a:schemeClr>
                </a:solidFill>
              </a:rPr>
              <a:t> nu al een groepsvormende en religie-producerende creativiteit waarin nieuwe vormen van kerkelijke aanwezigheid en verbondenheid ontstaan.</a:t>
            </a:r>
          </a:p>
          <a:p>
            <a:r>
              <a:rPr lang="nl-NL" sz="3100" dirty="0">
                <a:solidFill>
                  <a:schemeClr val="tx2">
                    <a:alpha val="60000"/>
                  </a:schemeClr>
                </a:solidFill>
              </a:rPr>
              <a:t>Het verschijnen van een nieuwe (naast of samen met dat van de hiërarchische organisatie en dat van de nabije wederkerigheid) coördinatievorm van menselijk handelen, met name de markt. </a:t>
            </a:r>
          </a:p>
          <a:p>
            <a:endParaRPr lang="nl-NL" sz="2000" dirty="0">
              <a:solidFill>
                <a:schemeClr val="tx2">
                  <a:alpha val="60000"/>
                </a:schemeClr>
              </a:solidFill>
            </a:endParaRPr>
          </a:p>
          <a:p>
            <a:endParaRPr lang="nl-NL" sz="2000" dirty="0">
              <a:solidFill>
                <a:schemeClr val="tx2">
                  <a:alpha val="60000"/>
                </a:schemeClr>
              </a:solidFill>
            </a:endParaRPr>
          </a:p>
          <a:p>
            <a:endParaRPr lang="nl-NL" sz="2000" dirty="0">
              <a:solidFill>
                <a:schemeClr val="tx2">
                  <a:alpha val="60000"/>
                </a:schemeClr>
              </a:solidFill>
            </a:endParaRPr>
          </a:p>
          <a:p>
            <a:pPr lvl="1"/>
            <a:endParaRPr lang="nl-NL" sz="1800" dirty="0">
              <a:solidFill>
                <a:schemeClr val="tx2">
                  <a:alpha val="60000"/>
                </a:schemeClr>
              </a:solidFill>
            </a:endParaRPr>
          </a:p>
        </p:txBody>
      </p:sp>
    </p:spTree>
    <p:extLst>
      <p:ext uri="{BB962C8B-B14F-4D97-AF65-F5344CB8AC3E}">
        <p14:creationId xmlns:p14="http://schemas.microsoft.com/office/powerpoint/2010/main" val="3659077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B172682-4E7C-1044-8E3D-F5AF5D6EDD64}"/>
              </a:ext>
            </a:extLst>
          </p:cNvPr>
          <p:cNvSpPr>
            <a:spLocks noGrp="1"/>
          </p:cNvSpPr>
          <p:nvPr>
            <p:ph type="title"/>
          </p:nvPr>
        </p:nvSpPr>
        <p:spPr>
          <a:xfrm>
            <a:off x="838200" y="857250"/>
            <a:ext cx="5257800" cy="5143499"/>
          </a:xfrm>
        </p:spPr>
        <p:txBody>
          <a:bodyPr anchor="ctr">
            <a:normAutofit/>
          </a:bodyPr>
          <a:lstStyle/>
          <a:p>
            <a:r>
              <a:rPr lang="nl-NL" sz="4400" dirty="0">
                <a:gradFill flip="none" rotWithShape="1">
                  <a:gsLst>
                    <a:gs pos="0">
                      <a:schemeClr val="accent5">
                        <a:alpha val="70000"/>
                      </a:schemeClr>
                    </a:gs>
                    <a:gs pos="100000">
                      <a:schemeClr val="accent1">
                        <a:alpha val="70000"/>
                      </a:schemeClr>
                    </a:gs>
                  </a:gsLst>
                  <a:lin ang="0" scaled="1"/>
                  <a:tileRect/>
                </a:gradFill>
              </a:rPr>
              <a:t>Uitdaging 1: een parochienetwerk</a:t>
            </a: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c) toekomstvisie</a:t>
            </a:r>
          </a:p>
        </p:txBody>
      </p:sp>
      <p:sp>
        <p:nvSpPr>
          <p:cNvPr id="3" name="Tijdelijke aanduiding voor inhoud 2">
            <a:extLst>
              <a:ext uri="{FF2B5EF4-FFF2-40B4-BE49-F238E27FC236}">
                <a16:creationId xmlns:a16="http://schemas.microsoft.com/office/drawing/2014/main" id="{0656F015-B20D-2E4E-BD3C-4989650E6339}"/>
              </a:ext>
            </a:extLst>
          </p:cNvPr>
          <p:cNvSpPr>
            <a:spLocks noGrp="1"/>
          </p:cNvSpPr>
          <p:nvPr>
            <p:ph idx="1"/>
          </p:nvPr>
        </p:nvSpPr>
        <p:spPr>
          <a:xfrm>
            <a:off x="5621868" y="609600"/>
            <a:ext cx="5941482" cy="5638799"/>
          </a:xfrm>
        </p:spPr>
        <p:txBody>
          <a:bodyPr anchor="ctr">
            <a:normAutofit fontScale="85000" lnSpcReduction="20000"/>
          </a:bodyPr>
          <a:lstStyle/>
          <a:p>
            <a:endParaRPr lang="nl-NL" sz="2000" dirty="0">
              <a:solidFill>
                <a:schemeClr val="tx2">
                  <a:alpha val="60000"/>
                </a:schemeClr>
              </a:solidFill>
            </a:endParaRPr>
          </a:p>
          <a:p>
            <a:endParaRPr lang="nl-NL" sz="2000" dirty="0">
              <a:solidFill>
                <a:schemeClr val="tx2">
                  <a:alpha val="60000"/>
                </a:schemeClr>
              </a:solidFill>
            </a:endParaRPr>
          </a:p>
          <a:p>
            <a:endParaRPr lang="nl-NL" sz="2000" dirty="0">
              <a:solidFill>
                <a:schemeClr val="tx2">
                  <a:alpha val="60000"/>
                </a:schemeClr>
              </a:solidFill>
            </a:endParaRPr>
          </a:p>
          <a:p>
            <a:r>
              <a:rPr lang="nl-NL" sz="3100" dirty="0">
                <a:solidFill>
                  <a:schemeClr val="tx2">
                    <a:alpha val="60000"/>
                  </a:schemeClr>
                </a:solidFill>
              </a:rPr>
              <a:t>Parochies zullen </a:t>
            </a:r>
            <a:r>
              <a:rPr lang="nl-NL" sz="3100" b="1" dirty="0">
                <a:solidFill>
                  <a:schemeClr val="tx2">
                    <a:alpha val="60000"/>
                  </a:schemeClr>
                </a:solidFill>
              </a:rPr>
              <a:t>grote territoriale ruimtes </a:t>
            </a:r>
            <a:r>
              <a:rPr lang="nl-NL" sz="3100" dirty="0">
                <a:solidFill>
                  <a:schemeClr val="tx2">
                    <a:alpha val="60000"/>
                  </a:schemeClr>
                </a:solidFill>
              </a:rPr>
              <a:t>beslaan, een </a:t>
            </a:r>
            <a:r>
              <a:rPr lang="nl-NL" sz="3100" b="1" dirty="0">
                <a:solidFill>
                  <a:schemeClr val="tx2">
                    <a:alpha val="60000"/>
                  </a:schemeClr>
                </a:solidFill>
              </a:rPr>
              <a:t>parochienetwerk </a:t>
            </a:r>
            <a:r>
              <a:rPr lang="nl-NL" sz="3100" dirty="0">
                <a:solidFill>
                  <a:schemeClr val="tx2">
                    <a:alpha val="60000"/>
                  </a:schemeClr>
                </a:solidFill>
              </a:rPr>
              <a:t>met daarin veelvuldige vormen van religieuze praktijk en sociale vormen die ervoor zullen zorgen dat het religieus autonome subject een </a:t>
            </a:r>
            <a:r>
              <a:rPr lang="nl-NL" sz="3100" b="1" dirty="0">
                <a:solidFill>
                  <a:schemeClr val="tx2">
                    <a:alpha val="60000"/>
                  </a:schemeClr>
                </a:solidFill>
              </a:rPr>
              <a:t>keuze kan maken tussen eerder </a:t>
            </a:r>
            <a:r>
              <a:rPr lang="nl-NL" sz="3100" b="1" dirty="0" err="1">
                <a:solidFill>
                  <a:schemeClr val="tx2">
                    <a:alpha val="60000"/>
                  </a:schemeClr>
                </a:solidFill>
              </a:rPr>
              <a:t>organisationele</a:t>
            </a:r>
            <a:r>
              <a:rPr lang="nl-NL" sz="3100" b="1" dirty="0">
                <a:solidFill>
                  <a:schemeClr val="tx2">
                    <a:alpha val="60000"/>
                  </a:schemeClr>
                </a:solidFill>
              </a:rPr>
              <a:t>, interactieve of door de markt getekende religieuze coördinatievormen of hybride vormen daarvan</a:t>
            </a:r>
            <a:r>
              <a:rPr lang="nl-NL" sz="3100" dirty="0">
                <a:solidFill>
                  <a:schemeClr val="tx2">
                    <a:alpha val="60000"/>
                  </a:schemeClr>
                </a:solidFill>
              </a:rPr>
              <a:t>. </a:t>
            </a:r>
          </a:p>
          <a:p>
            <a:endParaRPr lang="nl-NL" sz="2000" dirty="0">
              <a:solidFill>
                <a:schemeClr val="tx2">
                  <a:alpha val="60000"/>
                </a:schemeClr>
              </a:solidFill>
            </a:endParaRPr>
          </a:p>
          <a:p>
            <a:endParaRPr lang="nl-NL" sz="2000" dirty="0">
              <a:solidFill>
                <a:schemeClr val="tx2">
                  <a:alpha val="60000"/>
                </a:schemeClr>
              </a:solidFill>
            </a:endParaRPr>
          </a:p>
          <a:p>
            <a:endParaRPr lang="nl-NL" sz="2000" dirty="0">
              <a:solidFill>
                <a:schemeClr val="tx2">
                  <a:alpha val="60000"/>
                </a:schemeClr>
              </a:solidFill>
            </a:endParaRPr>
          </a:p>
          <a:p>
            <a:pPr lvl="1"/>
            <a:endParaRPr lang="nl-NL" sz="1800" dirty="0">
              <a:solidFill>
                <a:schemeClr val="tx2">
                  <a:alpha val="60000"/>
                </a:schemeClr>
              </a:solidFill>
            </a:endParaRPr>
          </a:p>
        </p:txBody>
      </p:sp>
    </p:spTree>
    <p:extLst>
      <p:ext uri="{BB962C8B-B14F-4D97-AF65-F5344CB8AC3E}">
        <p14:creationId xmlns:p14="http://schemas.microsoft.com/office/powerpoint/2010/main" val="1038127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B172682-4E7C-1044-8E3D-F5AF5D6EDD64}"/>
              </a:ext>
            </a:extLst>
          </p:cNvPr>
          <p:cNvSpPr>
            <a:spLocks noGrp="1"/>
          </p:cNvSpPr>
          <p:nvPr>
            <p:ph type="title"/>
          </p:nvPr>
        </p:nvSpPr>
        <p:spPr>
          <a:xfrm>
            <a:off x="838200" y="857250"/>
            <a:ext cx="5257800" cy="5143499"/>
          </a:xfrm>
        </p:spPr>
        <p:txBody>
          <a:bodyPr anchor="ctr">
            <a:normAutofit/>
          </a:bodyPr>
          <a:lstStyle/>
          <a:p>
            <a:r>
              <a:rPr lang="nl-NL" sz="4400" dirty="0">
                <a:gradFill flip="none" rotWithShape="1">
                  <a:gsLst>
                    <a:gs pos="0">
                      <a:schemeClr val="accent5">
                        <a:alpha val="70000"/>
                      </a:schemeClr>
                    </a:gs>
                    <a:gs pos="100000">
                      <a:schemeClr val="accent1">
                        <a:alpha val="70000"/>
                      </a:schemeClr>
                    </a:gs>
                  </a:gsLst>
                  <a:lin ang="0" scaled="1"/>
                  <a:tileRect/>
                </a:gradFill>
              </a:rPr>
              <a:t>Uitdaging 1: een parochienetwerk</a:t>
            </a: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d) vereisten</a:t>
            </a:r>
          </a:p>
        </p:txBody>
      </p:sp>
      <p:sp>
        <p:nvSpPr>
          <p:cNvPr id="3" name="Tijdelijke aanduiding voor inhoud 2">
            <a:extLst>
              <a:ext uri="{FF2B5EF4-FFF2-40B4-BE49-F238E27FC236}">
                <a16:creationId xmlns:a16="http://schemas.microsoft.com/office/drawing/2014/main" id="{0656F015-B20D-2E4E-BD3C-4989650E6339}"/>
              </a:ext>
            </a:extLst>
          </p:cNvPr>
          <p:cNvSpPr>
            <a:spLocks noGrp="1"/>
          </p:cNvSpPr>
          <p:nvPr>
            <p:ph idx="1"/>
          </p:nvPr>
        </p:nvSpPr>
        <p:spPr>
          <a:xfrm>
            <a:off x="5621868" y="609600"/>
            <a:ext cx="5941482" cy="5638799"/>
          </a:xfrm>
        </p:spPr>
        <p:txBody>
          <a:bodyPr anchor="ctr">
            <a:normAutofit fontScale="92500" lnSpcReduction="20000"/>
          </a:bodyPr>
          <a:lstStyle/>
          <a:p>
            <a:endParaRPr lang="nl-NL" sz="2000" dirty="0">
              <a:solidFill>
                <a:schemeClr val="tx2">
                  <a:alpha val="60000"/>
                </a:schemeClr>
              </a:solidFill>
            </a:endParaRPr>
          </a:p>
          <a:p>
            <a:endParaRPr lang="nl-NL" sz="2000" dirty="0">
              <a:solidFill>
                <a:schemeClr val="tx2">
                  <a:alpha val="60000"/>
                </a:schemeClr>
              </a:solidFill>
            </a:endParaRPr>
          </a:p>
          <a:p>
            <a:endParaRPr lang="nl-NL" sz="2000" dirty="0">
              <a:solidFill>
                <a:schemeClr val="tx2">
                  <a:alpha val="60000"/>
                </a:schemeClr>
              </a:solidFill>
            </a:endParaRPr>
          </a:p>
          <a:p>
            <a:r>
              <a:rPr lang="nl-NL" sz="3100" dirty="0">
                <a:solidFill>
                  <a:schemeClr val="tx2">
                    <a:alpha val="60000"/>
                  </a:schemeClr>
                </a:solidFill>
              </a:rPr>
              <a:t>Een diepe verandering van kerkmodel: een parochienetwerk voorbij aan het dispositief van de duur (na Vat. I) en dat van de nabijheid (na Vat. II)</a:t>
            </a:r>
          </a:p>
          <a:p>
            <a:pPr lvl="1"/>
            <a:endParaRPr lang="nl-NL" sz="2700" dirty="0">
              <a:solidFill>
                <a:schemeClr val="tx2">
                  <a:alpha val="60000"/>
                </a:schemeClr>
              </a:solidFill>
            </a:endParaRPr>
          </a:p>
          <a:p>
            <a:r>
              <a:rPr lang="nl-NL" sz="3100" dirty="0">
                <a:solidFill>
                  <a:schemeClr val="tx2">
                    <a:alpha val="60000"/>
                  </a:schemeClr>
                </a:solidFill>
              </a:rPr>
              <a:t>Een diepe verandering van de manier van leiding geven: ook netwerk-management</a:t>
            </a:r>
          </a:p>
          <a:p>
            <a:endParaRPr lang="nl-NL" sz="2000" dirty="0">
              <a:solidFill>
                <a:schemeClr val="tx2">
                  <a:alpha val="60000"/>
                </a:schemeClr>
              </a:solidFill>
            </a:endParaRPr>
          </a:p>
          <a:p>
            <a:endParaRPr lang="nl-NL" sz="2000" dirty="0">
              <a:solidFill>
                <a:schemeClr val="tx2">
                  <a:alpha val="60000"/>
                </a:schemeClr>
              </a:solidFill>
            </a:endParaRPr>
          </a:p>
          <a:p>
            <a:endParaRPr lang="nl-NL" sz="2000" dirty="0">
              <a:solidFill>
                <a:schemeClr val="tx2">
                  <a:alpha val="60000"/>
                </a:schemeClr>
              </a:solidFill>
            </a:endParaRPr>
          </a:p>
          <a:p>
            <a:pPr lvl="1"/>
            <a:endParaRPr lang="nl-NL" sz="1800" dirty="0">
              <a:solidFill>
                <a:schemeClr val="tx2">
                  <a:alpha val="60000"/>
                </a:schemeClr>
              </a:solidFill>
            </a:endParaRPr>
          </a:p>
        </p:txBody>
      </p:sp>
    </p:spTree>
    <p:extLst>
      <p:ext uri="{BB962C8B-B14F-4D97-AF65-F5344CB8AC3E}">
        <p14:creationId xmlns:p14="http://schemas.microsoft.com/office/powerpoint/2010/main" val="24354637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D728A6E-E77D-AB4A-9E6E-9F9AF9DE9BE4}"/>
              </a:ext>
            </a:extLst>
          </p:cNvPr>
          <p:cNvSpPr>
            <a:spLocks noGrp="1"/>
          </p:cNvSpPr>
          <p:nvPr>
            <p:ph type="title"/>
          </p:nvPr>
        </p:nvSpPr>
        <p:spPr>
          <a:xfrm>
            <a:off x="600077" y="571500"/>
            <a:ext cx="4822699" cy="3429000"/>
          </a:xfrm>
        </p:spPr>
        <p:txBody>
          <a:bodyPr anchor="t">
            <a:normAutofit fontScale="90000"/>
          </a:bodyPr>
          <a:lstStyle/>
          <a:p>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Vraagstelling voor onze eigen parochie</a:t>
            </a:r>
          </a:p>
        </p:txBody>
      </p:sp>
      <p:graphicFrame>
        <p:nvGraphicFramePr>
          <p:cNvPr id="5" name="Tijdelijke aanduiding voor inhoud 2">
            <a:extLst>
              <a:ext uri="{FF2B5EF4-FFF2-40B4-BE49-F238E27FC236}">
                <a16:creationId xmlns:a16="http://schemas.microsoft.com/office/drawing/2014/main" id="{A0C4176E-3218-47B6-B440-D482E8312573}"/>
              </a:ext>
            </a:extLst>
          </p:cNvPr>
          <p:cNvGraphicFramePr>
            <a:graphicFrameLocks noGrp="1"/>
          </p:cNvGraphicFramePr>
          <p:nvPr>
            <p:ph idx="1"/>
            <p:extLst>
              <p:ext uri="{D42A27DB-BD31-4B8C-83A1-F6EECF244321}">
                <p14:modId xmlns:p14="http://schemas.microsoft.com/office/powerpoint/2010/main" val="1871505233"/>
              </p:ext>
            </p:extLst>
          </p:nvPr>
        </p:nvGraphicFramePr>
        <p:xfrm>
          <a:off x="5857878" y="266700"/>
          <a:ext cx="5895972" cy="65912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197844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ame 28">
            <a:extLst>
              <a:ext uri="{FF2B5EF4-FFF2-40B4-BE49-F238E27FC236}">
                <a16:creationId xmlns:a16="http://schemas.microsoft.com/office/drawing/2014/main" id="{19F9CD66-32FC-448F-B4C5-67D17508A2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7484EC9-7892-4F45-AA92-0EDC9996A67A}"/>
              </a:ext>
            </a:extLst>
          </p:cNvPr>
          <p:cNvSpPr>
            <a:spLocks noGrp="1"/>
          </p:cNvSpPr>
          <p:nvPr>
            <p:ph type="title"/>
          </p:nvPr>
        </p:nvSpPr>
        <p:spPr>
          <a:xfrm>
            <a:off x="838200" y="857251"/>
            <a:ext cx="5890590" cy="2076450"/>
          </a:xfrm>
        </p:spPr>
        <p:txBody>
          <a:bodyPr anchor="b">
            <a:normAutofit/>
          </a:bodyPr>
          <a:lstStyle/>
          <a:p>
            <a:r>
              <a:rPr lang="nl-NL" sz="3400" b="1" dirty="0">
                <a:gradFill flip="none" rotWithShape="1">
                  <a:gsLst>
                    <a:gs pos="0">
                      <a:schemeClr val="accent5">
                        <a:alpha val="70000"/>
                      </a:schemeClr>
                    </a:gs>
                    <a:gs pos="100000">
                      <a:schemeClr val="accent1">
                        <a:alpha val="70000"/>
                      </a:schemeClr>
                    </a:gs>
                  </a:gsLst>
                  <a:lin ang="0" scaled="1"/>
                  <a:tileRect/>
                </a:gradFill>
              </a:rPr>
              <a:t>Uitdaging 2</a:t>
            </a:r>
            <a:r>
              <a:rPr lang="nl-NL" sz="3400" dirty="0">
                <a:gradFill flip="none" rotWithShape="1">
                  <a:gsLst>
                    <a:gs pos="0">
                      <a:schemeClr val="accent5">
                        <a:alpha val="70000"/>
                      </a:schemeClr>
                    </a:gs>
                    <a:gs pos="100000">
                      <a:schemeClr val="accent1">
                        <a:alpha val="70000"/>
                      </a:schemeClr>
                    </a:gs>
                  </a:gsLst>
                  <a:lin ang="0" scaled="1"/>
                  <a:tileRect/>
                </a:gradFill>
              </a:rPr>
              <a:t>: verschillende stijlen</a:t>
            </a:r>
            <a:br>
              <a:rPr lang="nl-NL" sz="3400" dirty="0">
                <a:gradFill flip="none" rotWithShape="1">
                  <a:gsLst>
                    <a:gs pos="0">
                      <a:schemeClr val="accent5">
                        <a:alpha val="70000"/>
                      </a:schemeClr>
                    </a:gs>
                    <a:gs pos="100000">
                      <a:schemeClr val="accent1">
                        <a:alpha val="70000"/>
                      </a:schemeClr>
                    </a:gs>
                  </a:gsLst>
                  <a:lin ang="0" scaled="1"/>
                  <a:tileRect/>
                </a:gradFill>
              </a:rPr>
            </a:br>
            <a:br>
              <a:rPr lang="nl-NL" sz="3400" dirty="0">
                <a:gradFill flip="none" rotWithShape="1">
                  <a:gsLst>
                    <a:gs pos="0">
                      <a:schemeClr val="accent5">
                        <a:alpha val="70000"/>
                      </a:schemeClr>
                    </a:gs>
                    <a:gs pos="100000">
                      <a:schemeClr val="accent1">
                        <a:alpha val="70000"/>
                      </a:schemeClr>
                    </a:gs>
                  </a:gsLst>
                  <a:lin ang="0" scaled="1"/>
                  <a:tileRect/>
                </a:gradFill>
              </a:rPr>
            </a:br>
            <a:r>
              <a:rPr lang="nl-NL" sz="3400" dirty="0">
                <a:gradFill flip="none" rotWithShape="1">
                  <a:gsLst>
                    <a:gs pos="0">
                      <a:schemeClr val="accent5">
                        <a:alpha val="70000"/>
                      </a:schemeClr>
                    </a:gs>
                    <a:gs pos="100000">
                      <a:schemeClr val="accent1">
                        <a:alpha val="70000"/>
                      </a:schemeClr>
                    </a:gs>
                  </a:gsLst>
                  <a:lin ang="0" scaled="1"/>
                  <a:tileRect/>
                </a:gradFill>
              </a:rPr>
              <a:t>a) de these</a:t>
            </a:r>
          </a:p>
        </p:txBody>
      </p:sp>
      <p:sp>
        <p:nvSpPr>
          <p:cNvPr id="3" name="Tijdelijke aanduiding voor inhoud 2">
            <a:extLst>
              <a:ext uri="{FF2B5EF4-FFF2-40B4-BE49-F238E27FC236}">
                <a16:creationId xmlns:a16="http://schemas.microsoft.com/office/drawing/2014/main" id="{8C3BE66A-6E11-0F45-8C3B-663F5934D1E7}"/>
              </a:ext>
            </a:extLst>
          </p:cNvPr>
          <p:cNvSpPr>
            <a:spLocks noGrp="1"/>
          </p:cNvSpPr>
          <p:nvPr>
            <p:ph idx="1"/>
          </p:nvPr>
        </p:nvSpPr>
        <p:spPr>
          <a:xfrm>
            <a:off x="838199" y="3190875"/>
            <a:ext cx="5890591" cy="2986087"/>
          </a:xfrm>
        </p:spPr>
        <p:txBody>
          <a:bodyPr>
            <a:normAutofit/>
          </a:bodyPr>
          <a:lstStyle/>
          <a:p>
            <a:pPr marL="228600" indent="0">
              <a:buNone/>
            </a:pPr>
            <a:r>
              <a:rPr lang="nl-NL" sz="2400" dirty="0">
                <a:solidFill>
                  <a:schemeClr val="tx2">
                    <a:alpha val="60000"/>
                  </a:schemeClr>
                </a:solidFill>
              </a:rPr>
              <a:t>Om tegemoet te komen aan de nood aan religieuze zelfbeschikking dient de parochie een pluriform aanbod van religieuze praktijkvormen en van sociale vormen te realiseren waarin eerbied wordt opgebracht voor de verschillende stijl van mensen. </a:t>
            </a:r>
          </a:p>
        </p:txBody>
      </p:sp>
      <p:pic>
        <p:nvPicPr>
          <p:cNvPr id="6" name="Afbeelding 5" descr="Afbeelding met lucht, buiten, gebouw, kerk&#10;&#10;Automatisch gegenereerde beschrijving">
            <a:extLst>
              <a:ext uri="{FF2B5EF4-FFF2-40B4-BE49-F238E27FC236}">
                <a16:creationId xmlns:a16="http://schemas.microsoft.com/office/drawing/2014/main" id="{0C0B17CF-F655-9549-A34D-12A8B37A48E1}"/>
              </a:ext>
            </a:extLst>
          </p:cNvPr>
          <p:cNvPicPr>
            <a:picLocks noChangeAspect="1"/>
          </p:cNvPicPr>
          <p:nvPr/>
        </p:nvPicPr>
        <p:blipFill rotWithShape="1">
          <a:blip r:embed="rId3">
            <a:alphaModFix amt="80000"/>
          </a:blip>
          <a:srcRect t="51585" r="-2" b="6458"/>
          <a:stretch/>
        </p:blipFill>
        <p:spPr>
          <a:xfrm>
            <a:off x="7236477" y="486560"/>
            <a:ext cx="4465948" cy="2941431"/>
          </a:xfrm>
          <a:prstGeom prst="rect">
            <a:avLst/>
          </a:prstGeom>
        </p:spPr>
      </p:pic>
      <p:pic>
        <p:nvPicPr>
          <p:cNvPr id="5" name="Afbeelding 4">
            <a:extLst>
              <a:ext uri="{FF2B5EF4-FFF2-40B4-BE49-F238E27FC236}">
                <a16:creationId xmlns:a16="http://schemas.microsoft.com/office/drawing/2014/main" id="{39C6D7B2-FA9D-1D42-B6EE-EE5F028FAD47}"/>
              </a:ext>
            </a:extLst>
          </p:cNvPr>
          <p:cNvPicPr>
            <a:picLocks noChangeAspect="1"/>
          </p:cNvPicPr>
          <p:nvPr/>
        </p:nvPicPr>
        <p:blipFill>
          <a:blip r:embed="rId4"/>
          <a:srcRect l="13917" r="13917"/>
          <a:stretch/>
        </p:blipFill>
        <p:spPr>
          <a:xfrm>
            <a:off x="7236477" y="3427991"/>
            <a:ext cx="4465948" cy="2941431"/>
          </a:xfrm>
          <a:prstGeom prst="rect">
            <a:avLst/>
          </a:prstGeom>
        </p:spPr>
      </p:pic>
    </p:spTree>
    <p:extLst>
      <p:ext uri="{BB962C8B-B14F-4D97-AF65-F5344CB8AC3E}">
        <p14:creationId xmlns:p14="http://schemas.microsoft.com/office/powerpoint/2010/main" val="26545332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B172682-4E7C-1044-8E3D-F5AF5D6EDD64}"/>
              </a:ext>
            </a:extLst>
          </p:cNvPr>
          <p:cNvSpPr>
            <a:spLocks noGrp="1"/>
          </p:cNvSpPr>
          <p:nvPr>
            <p:ph type="title"/>
          </p:nvPr>
        </p:nvSpPr>
        <p:spPr>
          <a:xfrm>
            <a:off x="838200" y="857250"/>
            <a:ext cx="5257800" cy="5143499"/>
          </a:xfrm>
        </p:spPr>
        <p:txBody>
          <a:bodyPr anchor="ctr">
            <a:normAutofit/>
          </a:bodyPr>
          <a:lstStyle/>
          <a:p>
            <a:r>
              <a:rPr lang="nl-NL" sz="4400" dirty="0">
                <a:gradFill flip="none" rotWithShape="1">
                  <a:gsLst>
                    <a:gs pos="0">
                      <a:schemeClr val="accent5">
                        <a:alpha val="70000"/>
                      </a:schemeClr>
                    </a:gs>
                    <a:gs pos="100000">
                      <a:schemeClr val="accent1">
                        <a:alpha val="70000"/>
                      </a:schemeClr>
                    </a:gs>
                  </a:gsLst>
                  <a:lin ang="0" scaled="1"/>
                  <a:tileRect/>
                </a:gradFill>
              </a:rPr>
              <a:t>Uitdaging 2: verschillende stijlen</a:t>
            </a: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b) de achtergrond 1 </a:t>
            </a:r>
          </a:p>
        </p:txBody>
      </p:sp>
      <p:sp>
        <p:nvSpPr>
          <p:cNvPr id="3" name="Tijdelijke aanduiding voor inhoud 2">
            <a:extLst>
              <a:ext uri="{FF2B5EF4-FFF2-40B4-BE49-F238E27FC236}">
                <a16:creationId xmlns:a16="http://schemas.microsoft.com/office/drawing/2014/main" id="{0656F015-B20D-2E4E-BD3C-4989650E6339}"/>
              </a:ext>
            </a:extLst>
          </p:cNvPr>
          <p:cNvSpPr>
            <a:spLocks noGrp="1"/>
          </p:cNvSpPr>
          <p:nvPr>
            <p:ph idx="1"/>
          </p:nvPr>
        </p:nvSpPr>
        <p:spPr>
          <a:xfrm>
            <a:off x="5621868" y="857250"/>
            <a:ext cx="5731932" cy="5301504"/>
          </a:xfrm>
        </p:spPr>
        <p:txBody>
          <a:bodyPr anchor="ctr">
            <a:normAutofit fontScale="92500"/>
          </a:bodyPr>
          <a:lstStyle/>
          <a:p>
            <a:pPr marL="228600" indent="0">
              <a:buNone/>
            </a:pPr>
            <a:r>
              <a:rPr lang="nl-NL" sz="2400" dirty="0">
                <a:solidFill>
                  <a:schemeClr val="tx2">
                    <a:alpha val="60000"/>
                  </a:schemeClr>
                </a:solidFill>
              </a:rPr>
              <a:t>Ook individuele religieuze noden en praktijken worden gefilterd door sociale zwaartekrachten.</a:t>
            </a:r>
          </a:p>
          <a:p>
            <a:pPr marL="228600" indent="0">
              <a:buNone/>
            </a:pPr>
            <a:r>
              <a:rPr lang="nl-NL" sz="2400" dirty="0">
                <a:solidFill>
                  <a:schemeClr val="tx2">
                    <a:alpha val="60000"/>
                  </a:schemeClr>
                </a:solidFill>
              </a:rPr>
              <a:t>Een voorbeeld: ‘conservatieven’ vertonen m.b.t. de stijl van hun kerkgebruik een opvallend hoge en statistisch significante voorliefde voor grote kathedralen, pontificale missen, orgelconcerten, degelijk opgeleide pastoors, terwijl ze tegelijk niet houden van experimentele liturgieën, pastorale werksters met preekopdracht, of bedevaarten met motorrijders.</a:t>
            </a:r>
          </a:p>
          <a:p>
            <a:pPr lvl="1"/>
            <a:endParaRPr lang="nl-NL" sz="1800" dirty="0">
              <a:solidFill>
                <a:schemeClr val="tx2">
                  <a:alpha val="60000"/>
                </a:schemeClr>
              </a:solidFill>
            </a:endParaRPr>
          </a:p>
        </p:txBody>
      </p:sp>
    </p:spTree>
    <p:extLst>
      <p:ext uri="{BB962C8B-B14F-4D97-AF65-F5344CB8AC3E}">
        <p14:creationId xmlns:p14="http://schemas.microsoft.com/office/powerpoint/2010/main" val="3332971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B172682-4E7C-1044-8E3D-F5AF5D6EDD64}"/>
              </a:ext>
            </a:extLst>
          </p:cNvPr>
          <p:cNvSpPr>
            <a:spLocks noGrp="1"/>
          </p:cNvSpPr>
          <p:nvPr>
            <p:ph type="title"/>
          </p:nvPr>
        </p:nvSpPr>
        <p:spPr>
          <a:xfrm>
            <a:off x="838200" y="857250"/>
            <a:ext cx="5257800" cy="5143499"/>
          </a:xfrm>
        </p:spPr>
        <p:txBody>
          <a:bodyPr anchor="ctr">
            <a:normAutofit/>
          </a:bodyPr>
          <a:lstStyle/>
          <a:p>
            <a:r>
              <a:rPr lang="nl-NL" sz="4400" dirty="0">
                <a:gradFill flip="none" rotWithShape="1">
                  <a:gsLst>
                    <a:gs pos="0">
                      <a:schemeClr val="accent5">
                        <a:alpha val="70000"/>
                      </a:schemeClr>
                    </a:gs>
                    <a:gs pos="100000">
                      <a:schemeClr val="accent1">
                        <a:alpha val="70000"/>
                      </a:schemeClr>
                    </a:gs>
                  </a:gsLst>
                  <a:lin ang="0" scaled="1"/>
                  <a:tileRect/>
                </a:gradFill>
              </a:rPr>
              <a:t>Uitdaging 2: verschillende stijlen</a:t>
            </a: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b) de achtergrond 2 </a:t>
            </a:r>
          </a:p>
        </p:txBody>
      </p:sp>
      <p:sp>
        <p:nvSpPr>
          <p:cNvPr id="3" name="Tijdelijke aanduiding voor inhoud 2">
            <a:extLst>
              <a:ext uri="{FF2B5EF4-FFF2-40B4-BE49-F238E27FC236}">
                <a16:creationId xmlns:a16="http://schemas.microsoft.com/office/drawing/2014/main" id="{0656F015-B20D-2E4E-BD3C-4989650E6339}"/>
              </a:ext>
            </a:extLst>
          </p:cNvPr>
          <p:cNvSpPr>
            <a:spLocks noGrp="1"/>
          </p:cNvSpPr>
          <p:nvPr>
            <p:ph idx="1"/>
          </p:nvPr>
        </p:nvSpPr>
        <p:spPr>
          <a:xfrm>
            <a:off x="5621868" y="857251"/>
            <a:ext cx="5731932" cy="5143500"/>
          </a:xfrm>
        </p:spPr>
        <p:txBody>
          <a:bodyPr anchor="ctr">
            <a:normAutofit/>
          </a:bodyPr>
          <a:lstStyle/>
          <a:p>
            <a:pPr marL="228600" indent="0">
              <a:buNone/>
            </a:pPr>
            <a:r>
              <a:rPr lang="nl-NL" sz="2400" dirty="0">
                <a:solidFill>
                  <a:schemeClr val="tx2">
                    <a:alpha val="60000"/>
                  </a:schemeClr>
                </a:solidFill>
              </a:rPr>
              <a:t>De meeste parochiekerken lijken verengd tot kerk voor een bepaald milieu (monocultuur), met de facto een uitsluiting van andere milieus en hun specifieke religieuze stijlen, sterk in tegenstelling met het gekoesterde zelfbeeld voor iedereen open en toegankelijk te zijn. </a:t>
            </a:r>
            <a:endParaRPr lang="nl-NL" sz="1800" dirty="0">
              <a:solidFill>
                <a:schemeClr val="tx2">
                  <a:alpha val="60000"/>
                </a:schemeClr>
              </a:solidFill>
            </a:endParaRPr>
          </a:p>
        </p:txBody>
      </p:sp>
    </p:spTree>
    <p:extLst>
      <p:ext uri="{BB962C8B-B14F-4D97-AF65-F5344CB8AC3E}">
        <p14:creationId xmlns:p14="http://schemas.microsoft.com/office/powerpoint/2010/main" val="27049625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B172682-4E7C-1044-8E3D-F5AF5D6EDD64}"/>
              </a:ext>
            </a:extLst>
          </p:cNvPr>
          <p:cNvSpPr>
            <a:spLocks noGrp="1"/>
          </p:cNvSpPr>
          <p:nvPr>
            <p:ph type="title"/>
          </p:nvPr>
        </p:nvSpPr>
        <p:spPr>
          <a:xfrm>
            <a:off x="838200" y="857250"/>
            <a:ext cx="5257800" cy="5143499"/>
          </a:xfrm>
        </p:spPr>
        <p:txBody>
          <a:bodyPr anchor="ctr">
            <a:normAutofit/>
          </a:bodyPr>
          <a:lstStyle/>
          <a:p>
            <a:r>
              <a:rPr lang="nl-NL" sz="4400" dirty="0">
                <a:gradFill flip="none" rotWithShape="1">
                  <a:gsLst>
                    <a:gs pos="0">
                      <a:schemeClr val="accent5">
                        <a:alpha val="70000"/>
                      </a:schemeClr>
                    </a:gs>
                    <a:gs pos="100000">
                      <a:schemeClr val="accent1">
                        <a:alpha val="70000"/>
                      </a:schemeClr>
                    </a:gs>
                  </a:gsLst>
                  <a:lin ang="0" scaled="1"/>
                  <a:tileRect/>
                </a:gradFill>
              </a:rPr>
              <a:t>Uitdaging 2: verschillende stijlen</a:t>
            </a: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c) toekomstvisie </a:t>
            </a:r>
          </a:p>
        </p:txBody>
      </p:sp>
      <p:sp>
        <p:nvSpPr>
          <p:cNvPr id="3" name="Tijdelijke aanduiding voor inhoud 2">
            <a:extLst>
              <a:ext uri="{FF2B5EF4-FFF2-40B4-BE49-F238E27FC236}">
                <a16:creationId xmlns:a16="http://schemas.microsoft.com/office/drawing/2014/main" id="{0656F015-B20D-2E4E-BD3C-4989650E6339}"/>
              </a:ext>
            </a:extLst>
          </p:cNvPr>
          <p:cNvSpPr>
            <a:spLocks noGrp="1"/>
          </p:cNvSpPr>
          <p:nvPr>
            <p:ph idx="1"/>
          </p:nvPr>
        </p:nvSpPr>
        <p:spPr>
          <a:xfrm>
            <a:off x="5621868" y="857251"/>
            <a:ext cx="5731932" cy="5143500"/>
          </a:xfrm>
        </p:spPr>
        <p:txBody>
          <a:bodyPr anchor="ctr">
            <a:normAutofit/>
          </a:bodyPr>
          <a:lstStyle/>
          <a:p>
            <a:r>
              <a:rPr lang="nl-NL" sz="2400" dirty="0">
                <a:solidFill>
                  <a:schemeClr val="tx2">
                    <a:alpha val="60000"/>
                  </a:schemeClr>
                </a:solidFill>
              </a:rPr>
              <a:t>Een parochie die </a:t>
            </a:r>
            <a:r>
              <a:rPr lang="nl-NL" sz="2400" b="1" dirty="0">
                <a:solidFill>
                  <a:schemeClr val="tx2">
                    <a:alpha val="60000"/>
                  </a:schemeClr>
                </a:solidFill>
              </a:rPr>
              <a:t>een diversiteit van interpretaties </a:t>
            </a:r>
            <a:r>
              <a:rPr lang="nl-NL" sz="2400" dirty="0">
                <a:solidFill>
                  <a:schemeClr val="tx2">
                    <a:alpha val="60000"/>
                  </a:schemeClr>
                </a:solidFill>
              </a:rPr>
              <a:t>van de katholieke traditie </a:t>
            </a:r>
            <a:r>
              <a:rPr lang="nl-NL" sz="2400" b="1" dirty="0">
                <a:solidFill>
                  <a:schemeClr val="tx2">
                    <a:alpha val="60000"/>
                  </a:schemeClr>
                </a:solidFill>
              </a:rPr>
              <a:t>en een pluraliteit van individuele stijlen waardeert, mogelijk maakt en actief bevordert</a:t>
            </a:r>
          </a:p>
          <a:p>
            <a:r>
              <a:rPr lang="nl-NL" sz="2400" dirty="0">
                <a:solidFill>
                  <a:schemeClr val="tx2">
                    <a:alpha val="60000"/>
                  </a:schemeClr>
                </a:solidFill>
              </a:rPr>
              <a:t>De groter geworden pastorale ruimte maakt het ook meer mogelijk om de vastgeroeste dominantie van één model los te laten en tussenruimtes te laten ontstaan  </a:t>
            </a:r>
            <a:endParaRPr lang="nl-NL" sz="1800" dirty="0">
              <a:solidFill>
                <a:schemeClr val="tx2">
                  <a:alpha val="60000"/>
                </a:schemeClr>
              </a:solidFill>
            </a:endParaRPr>
          </a:p>
        </p:txBody>
      </p:sp>
    </p:spTree>
    <p:extLst>
      <p:ext uri="{BB962C8B-B14F-4D97-AF65-F5344CB8AC3E}">
        <p14:creationId xmlns:p14="http://schemas.microsoft.com/office/powerpoint/2010/main" val="3265156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ame 8">
            <a:extLst>
              <a:ext uri="{FF2B5EF4-FFF2-40B4-BE49-F238E27FC236}">
                <a16:creationId xmlns:a16="http://schemas.microsoft.com/office/drawing/2014/main" id="{DD7EAFE6-2BB9-41FB-9CF4-588CFC70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4E1EF4E8-5513-4BF5-BC41-04645281C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3848" cap="flat">
            <a:noFill/>
            <a:prstDash val="solid"/>
            <a:miter/>
          </a:ln>
          <a:effectLst/>
        </p:spPr>
        <p:txBody>
          <a:bodyPr rtlCol="0" anchor="ctr"/>
          <a:lstStyle/>
          <a:p>
            <a:endParaRPr lang="en-US" dirty="0">
              <a:solidFill>
                <a:schemeClr val="tx1"/>
              </a:solidFill>
            </a:endParaRPr>
          </a:p>
        </p:txBody>
      </p:sp>
      <p:pic>
        <p:nvPicPr>
          <p:cNvPr id="5" name="Picture 4">
            <a:extLst>
              <a:ext uri="{FF2B5EF4-FFF2-40B4-BE49-F238E27FC236}">
                <a16:creationId xmlns:a16="http://schemas.microsoft.com/office/drawing/2014/main" id="{F39EA795-B7A0-40DC-982E-2A6144707CDD}"/>
              </a:ext>
            </a:extLst>
          </p:cNvPr>
          <p:cNvPicPr>
            <a:picLocks noChangeAspect="1"/>
          </p:cNvPicPr>
          <p:nvPr/>
        </p:nvPicPr>
        <p:blipFill>
          <a:blip r:embed="rId3"/>
          <a:srcRect t="12307" b="12307"/>
          <a:stretch/>
        </p:blipFill>
        <p:spPr>
          <a:xfrm>
            <a:off x="20" y="10"/>
            <a:ext cx="12191980" cy="6857989"/>
          </a:xfrm>
          <a:prstGeom prst="rect">
            <a:avLst/>
          </a:prstGeom>
        </p:spPr>
      </p:pic>
      <p:sp>
        <p:nvSpPr>
          <p:cNvPr id="13" name="Rectangle 12">
            <a:extLst>
              <a:ext uri="{FF2B5EF4-FFF2-40B4-BE49-F238E27FC236}">
                <a16:creationId xmlns:a16="http://schemas.microsoft.com/office/drawing/2014/main" id="{107303E2-7D44-46E4-A0D5-73DF997491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172075"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D22AF24B-DF9B-4580-9019-8FABD7AC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8875" y="1255390"/>
            <a:ext cx="4008678" cy="4034028"/>
          </a:xfrm>
          <a:prstGeom prst="ellipse">
            <a:avLst/>
          </a:prstGeom>
          <a:gradFill>
            <a:gsLst>
              <a:gs pos="0">
                <a:schemeClr val="accent1">
                  <a:alpha val="40000"/>
                </a:schemeClr>
              </a:gs>
              <a:gs pos="100000">
                <a:schemeClr val="accent5">
                  <a:alpha val="20000"/>
                </a:schemeClr>
              </a:gs>
            </a:gsLst>
            <a:lin ang="2700000" scaled="1"/>
          </a:gradFill>
          <a:ln>
            <a:noFill/>
          </a:ln>
          <a:effectLst>
            <a:softEdge rad="952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814E6672-D9A3-4574-B870-15130060A7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829740" y="720056"/>
            <a:ext cx="3094425" cy="3113994"/>
          </a:xfrm>
          <a:prstGeom prst="ellipse">
            <a:avLst/>
          </a:prstGeom>
          <a:gradFill>
            <a:gsLst>
              <a:gs pos="0">
                <a:schemeClr val="accent1">
                  <a:alpha val="40000"/>
                </a:schemeClr>
              </a:gs>
              <a:gs pos="100000">
                <a:schemeClr val="accent1">
                  <a:lumMod val="20000"/>
                  <a:lumOff val="80000"/>
                  <a:alpha val="69000"/>
                </a:schemeClr>
              </a:gs>
            </a:gsLst>
            <a:lin ang="2700000" scaled="1"/>
          </a:gradFill>
          <a:ln>
            <a:noFill/>
          </a:ln>
          <a:effectLst>
            <a:softEdge rad="952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38E4ED5C-4679-5D4E-8156-75C45770B683}"/>
              </a:ext>
            </a:extLst>
          </p:cNvPr>
          <p:cNvSpPr>
            <a:spLocks noGrp="1"/>
          </p:cNvSpPr>
          <p:nvPr>
            <p:ph type="title"/>
          </p:nvPr>
        </p:nvSpPr>
        <p:spPr>
          <a:xfrm>
            <a:off x="537410" y="728905"/>
            <a:ext cx="4396540" cy="3184274"/>
          </a:xfrm>
        </p:spPr>
        <p:txBody>
          <a:bodyPr vert="horz" lIns="91440" tIns="45720" rIns="91440" bIns="45720" rtlCol="0" anchor="b">
            <a:normAutofit/>
          </a:bodyPr>
          <a:lstStyle/>
          <a:p>
            <a:r>
              <a:rPr lang="en-US" sz="5400" dirty="0">
                <a:solidFill>
                  <a:srgbClr val="FFFFFF"/>
                </a:solidFill>
              </a:rPr>
              <a:t>Om </a:t>
            </a:r>
            <a:r>
              <a:rPr lang="en-US" sz="5400" dirty="0" err="1">
                <a:solidFill>
                  <a:srgbClr val="FFFFFF"/>
                </a:solidFill>
              </a:rPr>
              <a:t>te</a:t>
            </a:r>
            <a:r>
              <a:rPr lang="en-US" sz="5400" dirty="0">
                <a:solidFill>
                  <a:srgbClr val="FFFFFF"/>
                </a:solidFill>
              </a:rPr>
              <a:t> </a:t>
            </a:r>
            <a:r>
              <a:rPr lang="en-US" sz="5400" dirty="0" err="1">
                <a:solidFill>
                  <a:srgbClr val="FFFFFF"/>
                </a:solidFill>
              </a:rPr>
              <a:t>beginnen</a:t>
            </a:r>
            <a:r>
              <a:rPr lang="en-US" sz="5400" dirty="0">
                <a:solidFill>
                  <a:srgbClr val="FFFFFF"/>
                </a:solidFill>
              </a:rPr>
              <a:t>: </a:t>
            </a:r>
            <a:br>
              <a:rPr lang="en-US" sz="5400" dirty="0">
                <a:solidFill>
                  <a:srgbClr val="FFFFFF"/>
                </a:solidFill>
              </a:rPr>
            </a:br>
            <a:r>
              <a:rPr lang="en-US" sz="5400" dirty="0">
                <a:solidFill>
                  <a:srgbClr val="FFFFFF"/>
                </a:solidFill>
              </a:rPr>
              <a:t>de context</a:t>
            </a:r>
          </a:p>
        </p:txBody>
      </p:sp>
    </p:spTree>
    <p:extLst>
      <p:ext uri="{BB962C8B-B14F-4D97-AF65-F5344CB8AC3E}">
        <p14:creationId xmlns:p14="http://schemas.microsoft.com/office/powerpoint/2010/main" val="34249197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B172682-4E7C-1044-8E3D-F5AF5D6EDD64}"/>
              </a:ext>
            </a:extLst>
          </p:cNvPr>
          <p:cNvSpPr>
            <a:spLocks noGrp="1"/>
          </p:cNvSpPr>
          <p:nvPr>
            <p:ph type="title"/>
          </p:nvPr>
        </p:nvSpPr>
        <p:spPr>
          <a:xfrm>
            <a:off x="838200" y="857250"/>
            <a:ext cx="5257800" cy="5143499"/>
          </a:xfrm>
        </p:spPr>
        <p:txBody>
          <a:bodyPr anchor="ctr">
            <a:normAutofit/>
          </a:bodyPr>
          <a:lstStyle/>
          <a:p>
            <a:r>
              <a:rPr lang="nl-NL" sz="4400" dirty="0">
                <a:gradFill flip="none" rotWithShape="1">
                  <a:gsLst>
                    <a:gs pos="0">
                      <a:schemeClr val="accent5">
                        <a:alpha val="70000"/>
                      </a:schemeClr>
                    </a:gs>
                    <a:gs pos="100000">
                      <a:schemeClr val="accent1">
                        <a:alpha val="70000"/>
                      </a:schemeClr>
                    </a:gs>
                  </a:gsLst>
                  <a:lin ang="0" scaled="1"/>
                  <a:tileRect/>
                </a:gradFill>
              </a:rPr>
              <a:t>Uitdaging 2: verschillende stijlen</a:t>
            </a: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d) hulpmiddelen </a:t>
            </a:r>
          </a:p>
        </p:txBody>
      </p:sp>
      <p:sp>
        <p:nvSpPr>
          <p:cNvPr id="3" name="Tijdelijke aanduiding voor inhoud 2">
            <a:extLst>
              <a:ext uri="{FF2B5EF4-FFF2-40B4-BE49-F238E27FC236}">
                <a16:creationId xmlns:a16="http://schemas.microsoft.com/office/drawing/2014/main" id="{0656F015-B20D-2E4E-BD3C-4989650E6339}"/>
              </a:ext>
            </a:extLst>
          </p:cNvPr>
          <p:cNvSpPr>
            <a:spLocks noGrp="1"/>
          </p:cNvSpPr>
          <p:nvPr>
            <p:ph idx="1"/>
          </p:nvPr>
        </p:nvSpPr>
        <p:spPr>
          <a:xfrm>
            <a:off x="5621868" y="857251"/>
            <a:ext cx="5731932" cy="5143500"/>
          </a:xfrm>
        </p:spPr>
        <p:txBody>
          <a:bodyPr anchor="ctr">
            <a:normAutofit/>
          </a:bodyPr>
          <a:lstStyle/>
          <a:p>
            <a:r>
              <a:rPr lang="nl-NL" sz="2400" dirty="0">
                <a:solidFill>
                  <a:schemeClr val="tx2">
                    <a:alpha val="60000"/>
                  </a:schemeClr>
                </a:solidFill>
              </a:rPr>
              <a:t>Luisteren naar ontevreden (maar constructieve) gelovigen in de kerken</a:t>
            </a:r>
          </a:p>
          <a:p>
            <a:r>
              <a:rPr lang="nl-NL" sz="2400" dirty="0">
                <a:solidFill>
                  <a:schemeClr val="tx2">
                    <a:alpha val="60000"/>
                  </a:schemeClr>
                </a:solidFill>
              </a:rPr>
              <a:t>Contact opnemen met gelovigen die de (plaatselijke) kerk de rug hebben toegekeerd</a:t>
            </a:r>
            <a:endParaRPr lang="nl-NL" sz="1800" dirty="0">
              <a:solidFill>
                <a:schemeClr val="tx2">
                  <a:alpha val="60000"/>
                </a:schemeClr>
              </a:solidFill>
            </a:endParaRPr>
          </a:p>
        </p:txBody>
      </p:sp>
    </p:spTree>
    <p:extLst>
      <p:ext uri="{BB962C8B-B14F-4D97-AF65-F5344CB8AC3E}">
        <p14:creationId xmlns:p14="http://schemas.microsoft.com/office/powerpoint/2010/main" val="26318845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ame 10">
            <a:extLst>
              <a:ext uri="{FF2B5EF4-FFF2-40B4-BE49-F238E27FC236}">
                <a16:creationId xmlns:a16="http://schemas.microsoft.com/office/drawing/2014/main" id="{61DF3E2F-0A88-4C55-8678-0764BF7339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D47A642-FE74-7E46-9456-74DD27738E07}"/>
              </a:ext>
            </a:extLst>
          </p:cNvPr>
          <p:cNvSpPr>
            <a:spLocks noGrp="1"/>
          </p:cNvSpPr>
          <p:nvPr>
            <p:ph type="title"/>
          </p:nvPr>
        </p:nvSpPr>
        <p:spPr>
          <a:xfrm>
            <a:off x="838200" y="609600"/>
            <a:ext cx="4448175" cy="5567363"/>
          </a:xfrm>
        </p:spPr>
        <p:txBody>
          <a:bodyPr anchor="ctr">
            <a:normAutofit/>
          </a:bodyPr>
          <a:lstStyle/>
          <a:p>
            <a:r>
              <a:rPr lang="nl-NL" sz="4400">
                <a:gradFill flip="none" rotWithShape="1">
                  <a:gsLst>
                    <a:gs pos="0">
                      <a:schemeClr val="accent5">
                        <a:alpha val="70000"/>
                      </a:schemeClr>
                    </a:gs>
                    <a:gs pos="100000">
                      <a:schemeClr val="accent1">
                        <a:alpha val="70000"/>
                      </a:schemeClr>
                    </a:gs>
                  </a:gsLst>
                  <a:lin ang="0" scaled="1"/>
                  <a:tileRect/>
                </a:gradFill>
              </a:rPr>
              <a:t>Vraagstelling voor onze eigen parochie</a:t>
            </a:r>
          </a:p>
        </p:txBody>
      </p:sp>
      <p:graphicFrame>
        <p:nvGraphicFramePr>
          <p:cNvPr id="5" name="Tijdelijke aanduiding voor inhoud 2">
            <a:extLst>
              <a:ext uri="{FF2B5EF4-FFF2-40B4-BE49-F238E27FC236}">
                <a16:creationId xmlns:a16="http://schemas.microsoft.com/office/drawing/2014/main" id="{87BFF7F7-533E-4C74-87B3-B70740C31130}"/>
              </a:ext>
            </a:extLst>
          </p:cNvPr>
          <p:cNvGraphicFramePr>
            <a:graphicFrameLocks noGrp="1"/>
          </p:cNvGraphicFramePr>
          <p:nvPr>
            <p:ph idx="1"/>
            <p:extLst>
              <p:ext uri="{D42A27DB-BD31-4B8C-83A1-F6EECF244321}">
                <p14:modId xmlns:p14="http://schemas.microsoft.com/office/powerpoint/2010/main" val="1803115637"/>
              </p:ext>
            </p:extLst>
          </p:nvPr>
        </p:nvGraphicFramePr>
        <p:xfrm>
          <a:off x="5667374" y="609600"/>
          <a:ext cx="5686425" cy="5567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30108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14">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ame 16">
            <a:extLst>
              <a:ext uri="{FF2B5EF4-FFF2-40B4-BE49-F238E27FC236}">
                <a16:creationId xmlns:a16="http://schemas.microsoft.com/office/drawing/2014/main" id="{19F9CD66-32FC-448F-B4C5-67D17508A2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B172682-4E7C-1044-8E3D-F5AF5D6EDD64}"/>
              </a:ext>
            </a:extLst>
          </p:cNvPr>
          <p:cNvSpPr>
            <a:spLocks noGrp="1"/>
          </p:cNvSpPr>
          <p:nvPr>
            <p:ph type="title"/>
          </p:nvPr>
        </p:nvSpPr>
        <p:spPr>
          <a:xfrm>
            <a:off x="838200" y="857251"/>
            <a:ext cx="5890590" cy="2076450"/>
          </a:xfrm>
        </p:spPr>
        <p:txBody>
          <a:bodyPr anchor="b">
            <a:normAutofit/>
          </a:bodyPr>
          <a:lstStyle/>
          <a:p>
            <a:r>
              <a:rPr lang="nl-NL" sz="4100" b="1">
                <a:gradFill flip="none" rotWithShape="1">
                  <a:gsLst>
                    <a:gs pos="0">
                      <a:schemeClr val="accent5">
                        <a:alpha val="70000"/>
                      </a:schemeClr>
                    </a:gs>
                    <a:gs pos="100000">
                      <a:schemeClr val="accent1">
                        <a:alpha val="70000"/>
                      </a:schemeClr>
                    </a:gs>
                  </a:gsLst>
                  <a:lin ang="0" scaled="1"/>
                  <a:tileRect/>
                </a:gradFill>
              </a:rPr>
              <a:t>Uitdaging 3</a:t>
            </a:r>
            <a:r>
              <a:rPr lang="nl-NL" sz="4100">
                <a:gradFill flip="none" rotWithShape="1">
                  <a:gsLst>
                    <a:gs pos="0">
                      <a:schemeClr val="accent5">
                        <a:alpha val="70000"/>
                      </a:schemeClr>
                    </a:gs>
                    <a:gs pos="100000">
                      <a:schemeClr val="accent1">
                        <a:alpha val="70000"/>
                      </a:schemeClr>
                    </a:gs>
                  </a:gsLst>
                  <a:lin ang="0" scaled="1"/>
                  <a:tileRect/>
                </a:gradFill>
              </a:rPr>
              <a:t>: participatie</a:t>
            </a:r>
            <a:br>
              <a:rPr lang="nl-NL" sz="4100">
                <a:gradFill flip="none" rotWithShape="1">
                  <a:gsLst>
                    <a:gs pos="0">
                      <a:schemeClr val="accent5">
                        <a:alpha val="70000"/>
                      </a:schemeClr>
                    </a:gs>
                    <a:gs pos="100000">
                      <a:schemeClr val="accent1">
                        <a:alpha val="70000"/>
                      </a:schemeClr>
                    </a:gs>
                  </a:gsLst>
                  <a:lin ang="0" scaled="1"/>
                  <a:tileRect/>
                </a:gradFill>
              </a:rPr>
            </a:br>
            <a:br>
              <a:rPr lang="nl-NL" sz="4100">
                <a:gradFill flip="none" rotWithShape="1">
                  <a:gsLst>
                    <a:gs pos="0">
                      <a:schemeClr val="accent5">
                        <a:alpha val="70000"/>
                      </a:schemeClr>
                    </a:gs>
                    <a:gs pos="100000">
                      <a:schemeClr val="accent1">
                        <a:alpha val="70000"/>
                      </a:schemeClr>
                    </a:gs>
                  </a:gsLst>
                  <a:lin ang="0" scaled="1"/>
                  <a:tileRect/>
                </a:gradFill>
              </a:rPr>
            </a:br>
            <a:r>
              <a:rPr lang="nl-NL" sz="4100">
                <a:gradFill flip="none" rotWithShape="1">
                  <a:gsLst>
                    <a:gs pos="0">
                      <a:schemeClr val="accent5">
                        <a:alpha val="70000"/>
                      </a:schemeClr>
                    </a:gs>
                    <a:gs pos="100000">
                      <a:schemeClr val="accent1">
                        <a:alpha val="70000"/>
                      </a:schemeClr>
                    </a:gs>
                  </a:gsLst>
                  <a:lin ang="0" scaled="1"/>
                  <a:tileRect/>
                </a:gradFill>
              </a:rPr>
              <a:t>a) de these </a:t>
            </a:r>
          </a:p>
        </p:txBody>
      </p:sp>
      <p:sp>
        <p:nvSpPr>
          <p:cNvPr id="3" name="Tijdelijke aanduiding voor inhoud 2">
            <a:extLst>
              <a:ext uri="{FF2B5EF4-FFF2-40B4-BE49-F238E27FC236}">
                <a16:creationId xmlns:a16="http://schemas.microsoft.com/office/drawing/2014/main" id="{0656F015-B20D-2E4E-BD3C-4989650E6339}"/>
              </a:ext>
            </a:extLst>
          </p:cNvPr>
          <p:cNvSpPr>
            <a:spLocks noGrp="1"/>
          </p:cNvSpPr>
          <p:nvPr>
            <p:ph idx="1"/>
          </p:nvPr>
        </p:nvSpPr>
        <p:spPr>
          <a:xfrm>
            <a:off x="838199" y="3190875"/>
            <a:ext cx="5890591" cy="2986087"/>
          </a:xfrm>
        </p:spPr>
        <p:txBody>
          <a:bodyPr>
            <a:normAutofit/>
          </a:bodyPr>
          <a:lstStyle/>
          <a:p>
            <a:pPr marL="228600" indent="0">
              <a:buNone/>
            </a:pPr>
            <a:r>
              <a:rPr lang="nl-NL" sz="2400" dirty="0">
                <a:solidFill>
                  <a:schemeClr val="tx2">
                    <a:alpha val="60000"/>
                  </a:schemeClr>
                </a:solidFill>
              </a:rPr>
              <a:t>Om tegemoet te komen aan de nood aan religieuze zelfbeschikking dient de parochie structuren  aanwezig te stellen die het participatieproces promoten en die de inzet voor dat proces steunen.</a:t>
            </a:r>
          </a:p>
        </p:txBody>
      </p:sp>
      <p:pic>
        <p:nvPicPr>
          <p:cNvPr id="5" name="Afbeelding 4" descr="Afbeelding met kaart&#10;&#10;Automatisch gegenereerde beschrijving">
            <a:extLst>
              <a:ext uri="{FF2B5EF4-FFF2-40B4-BE49-F238E27FC236}">
                <a16:creationId xmlns:a16="http://schemas.microsoft.com/office/drawing/2014/main" id="{FFA5B4A0-5AC7-4349-A48D-EB6ACA9C73E4}"/>
              </a:ext>
            </a:extLst>
          </p:cNvPr>
          <p:cNvPicPr>
            <a:picLocks noChangeAspect="1"/>
          </p:cNvPicPr>
          <p:nvPr/>
        </p:nvPicPr>
        <p:blipFill>
          <a:blip r:embed="rId3">
            <a:alphaModFix amt="90000"/>
          </a:blip>
          <a:stretch>
            <a:fillRect/>
          </a:stretch>
        </p:blipFill>
        <p:spPr>
          <a:xfrm>
            <a:off x="7236477" y="2347679"/>
            <a:ext cx="4117323" cy="2151633"/>
          </a:xfrm>
          <a:prstGeom prst="rect">
            <a:avLst/>
          </a:prstGeom>
        </p:spPr>
      </p:pic>
    </p:spTree>
    <p:extLst>
      <p:ext uri="{BB962C8B-B14F-4D97-AF65-F5344CB8AC3E}">
        <p14:creationId xmlns:p14="http://schemas.microsoft.com/office/powerpoint/2010/main" val="38188718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B172682-4E7C-1044-8E3D-F5AF5D6EDD64}"/>
              </a:ext>
            </a:extLst>
          </p:cNvPr>
          <p:cNvSpPr>
            <a:spLocks noGrp="1"/>
          </p:cNvSpPr>
          <p:nvPr>
            <p:ph type="title"/>
          </p:nvPr>
        </p:nvSpPr>
        <p:spPr>
          <a:xfrm>
            <a:off x="838200" y="857250"/>
            <a:ext cx="5257800" cy="5143499"/>
          </a:xfrm>
        </p:spPr>
        <p:txBody>
          <a:bodyPr anchor="ctr">
            <a:normAutofit/>
          </a:bodyPr>
          <a:lstStyle/>
          <a:p>
            <a:r>
              <a:rPr lang="nl-NL" sz="4400" dirty="0">
                <a:gradFill flip="none" rotWithShape="1">
                  <a:gsLst>
                    <a:gs pos="0">
                      <a:schemeClr val="accent5">
                        <a:alpha val="70000"/>
                      </a:schemeClr>
                    </a:gs>
                    <a:gs pos="100000">
                      <a:schemeClr val="accent1">
                        <a:alpha val="70000"/>
                      </a:schemeClr>
                    </a:gs>
                  </a:gsLst>
                  <a:lin ang="0" scaled="1"/>
                  <a:tileRect/>
                </a:gradFill>
              </a:rPr>
              <a:t>Uitdaging 3: participatie</a:t>
            </a: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b) de achtergrond 1</a:t>
            </a:r>
          </a:p>
        </p:txBody>
      </p:sp>
      <p:sp>
        <p:nvSpPr>
          <p:cNvPr id="3" name="Tijdelijke aanduiding voor inhoud 2">
            <a:extLst>
              <a:ext uri="{FF2B5EF4-FFF2-40B4-BE49-F238E27FC236}">
                <a16:creationId xmlns:a16="http://schemas.microsoft.com/office/drawing/2014/main" id="{0656F015-B20D-2E4E-BD3C-4989650E6339}"/>
              </a:ext>
            </a:extLst>
          </p:cNvPr>
          <p:cNvSpPr>
            <a:spLocks noGrp="1"/>
          </p:cNvSpPr>
          <p:nvPr>
            <p:ph idx="1"/>
          </p:nvPr>
        </p:nvSpPr>
        <p:spPr>
          <a:xfrm>
            <a:off x="5621868" y="857251"/>
            <a:ext cx="5731932" cy="5143500"/>
          </a:xfrm>
        </p:spPr>
        <p:txBody>
          <a:bodyPr anchor="ctr">
            <a:normAutofit fontScale="92500" lnSpcReduction="10000"/>
          </a:bodyPr>
          <a:lstStyle/>
          <a:p>
            <a:r>
              <a:rPr lang="nl-NL" sz="2400" dirty="0">
                <a:solidFill>
                  <a:schemeClr val="tx2">
                    <a:alpha val="60000"/>
                  </a:schemeClr>
                </a:solidFill>
              </a:rPr>
              <a:t>Participatie  is dé maatschappelijke norm in moderne maatschappijen en wordt op goede gronden beschouwd als de lakmoesproef voor de maatschappelijke aanvaardbaarheid van (ook religieuze) organisaties.</a:t>
            </a:r>
          </a:p>
          <a:p>
            <a:r>
              <a:rPr lang="nl-NL" sz="2400" dirty="0">
                <a:solidFill>
                  <a:schemeClr val="tx2">
                    <a:alpha val="60000"/>
                  </a:schemeClr>
                </a:solidFill>
              </a:rPr>
              <a:t>Aan hedendaagse religieuze autonome mensen valt eenvoudigweg niet meer helder uit te leggen waarom zij hun vrije tijd zouden spenderen aan kerkelijke bijeenkomsten en activiteiten zonder ook maar enige substantiële invloed te kunnen uitoefenen op de beslissingen.</a:t>
            </a:r>
          </a:p>
        </p:txBody>
      </p:sp>
    </p:spTree>
    <p:extLst>
      <p:ext uri="{BB962C8B-B14F-4D97-AF65-F5344CB8AC3E}">
        <p14:creationId xmlns:p14="http://schemas.microsoft.com/office/powerpoint/2010/main" val="9269078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B172682-4E7C-1044-8E3D-F5AF5D6EDD64}"/>
              </a:ext>
            </a:extLst>
          </p:cNvPr>
          <p:cNvSpPr>
            <a:spLocks noGrp="1"/>
          </p:cNvSpPr>
          <p:nvPr>
            <p:ph type="title"/>
          </p:nvPr>
        </p:nvSpPr>
        <p:spPr>
          <a:xfrm>
            <a:off x="838200" y="857250"/>
            <a:ext cx="5257800" cy="5143499"/>
          </a:xfrm>
        </p:spPr>
        <p:txBody>
          <a:bodyPr anchor="ctr">
            <a:normAutofit/>
          </a:bodyPr>
          <a:lstStyle/>
          <a:p>
            <a:r>
              <a:rPr lang="nl-NL" sz="4400" dirty="0">
                <a:gradFill flip="none" rotWithShape="1">
                  <a:gsLst>
                    <a:gs pos="0">
                      <a:schemeClr val="accent5">
                        <a:alpha val="70000"/>
                      </a:schemeClr>
                    </a:gs>
                    <a:gs pos="100000">
                      <a:schemeClr val="accent1">
                        <a:alpha val="70000"/>
                      </a:schemeClr>
                    </a:gs>
                  </a:gsLst>
                  <a:lin ang="0" scaled="1"/>
                  <a:tileRect/>
                </a:gradFill>
              </a:rPr>
              <a:t>Uitdaging 3: participatie</a:t>
            </a: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b) de achtergrond 2</a:t>
            </a:r>
          </a:p>
        </p:txBody>
      </p:sp>
      <p:sp>
        <p:nvSpPr>
          <p:cNvPr id="3" name="Tijdelijke aanduiding voor inhoud 2">
            <a:extLst>
              <a:ext uri="{FF2B5EF4-FFF2-40B4-BE49-F238E27FC236}">
                <a16:creationId xmlns:a16="http://schemas.microsoft.com/office/drawing/2014/main" id="{0656F015-B20D-2E4E-BD3C-4989650E6339}"/>
              </a:ext>
            </a:extLst>
          </p:cNvPr>
          <p:cNvSpPr>
            <a:spLocks noGrp="1"/>
          </p:cNvSpPr>
          <p:nvPr>
            <p:ph idx="1"/>
          </p:nvPr>
        </p:nvSpPr>
        <p:spPr>
          <a:xfrm>
            <a:off x="5621868" y="857251"/>
            <a:ext cx="5731932" cy="5143500"/>
          </a:xfrm>
        </p:spPr>
        <p:txBody>
          <a:bodyPr anchor="ctr">
            <a:normAutofit/>
          </a:bodyPr>
          <a:lstStyle/>
          <a:p>
            <a:r>
              <a:rPr lang="nl-NL" sz="2400" dirty="0">
                <a:solidFill>
                  <a:schemeClr val="tx2">
                    <a:alpha val="60000"/>
                  </a:schemeClr>
                </a:solidFill>
              </a:rPr>
              <a:t>Binnenkerkelijk is er de laatste jaren zeer veel gebeurd op het gebied van de participatie. Zo wordt ondertussen erkend, zij het nog niet overal, dat de motieven voor een engagement in kerkverband, al lang het niveau ‘helper zijn voor de pastoor’ achter zich gelaten hebben. </a:t>
            </a:r>
          </a:p>
        </p:txBody>
      </p:sp>
    </p:spTree>
    <p:extLst>
      <p:ext uri="{BB962C8B-B14F-4D97-AF65-F5344CB8AC3E}">
        <p14:creationId xmlns:p14="http://schemas.microsoft.com/office/powerpoint/2010/main" val="11841528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B172682-4E7C-1044-8E3D-F5AF5D6EDD64}"/>
              </a:ext>
            </a:extLst>
          </p:cNvPr>
          <p:cNvSpPr>
            <a:spLocks noGrp="1"/>
          </p:cNvSpPr>
          <p:nvPr>
            <p:ph type="title"/>
          </p:nvPr>
        </p:nvSpPr>
        <p:spPr>
          <a:xfrm>
            <a:off x="838200" y="857250"/>
            <a:ext cx="5257800" cy="5143499"/>
          </a:xfrm>
        </p:spPr>
        <p:txBody>
          <a:bodyPr anchor="ctr">
            <a:normAutofit/>
          </a:bodyPr>
          <a:lstStyle/>
          <a:p>
            <a:r>
              <a:rPr lang="nl-NL" sz="4400" dirty="0">
                <a:gradFill flip="none" rotWithShape="1">
                  <a:gsLst>
                    <a:gs pos="0">
                      <a:schemeClr val="accent5">
                        <a:alpha val="70000"/>
                      </a:schemeClr>
                    </a:gs>
                    <a:gs pos="100000">
                      <a:schemeClr val="accent1">
                        <a:alpha val="70000"/>
                      </a:schemeClr>
                    </a:gs>
                  </a:gsLst>
                  <a:lin ang="0" scaled="1"/>
                  <a:tileRect/>
                </a:gradFill>
              </a:rPr>
              <a:t>Uitdaging 3: participatie</a:t>
            </a: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c) toekomstvisie</a:t>
            </a:r>
          </a:p>
        </p:txBody>
      </p:sp>
      <p:sp>
        <p:nvSpPr>
          <p:cNvPr id="3" name="Tijdelijke aanduiding voor inhoud 2">
            <a:extLst>
              <a:ext uri="{FF2B5EF4-FFF2-40B4-BE49-F238E27FC236}">
                <a16:creationId xmlns:a16="http://schemas.microsoft.com/office/drawing/2014/main" id="{0656F015-B20D-2E4E-BD3C-4989650E6339}"/>
              </a:ext>
            </a:extLst>
          </p:cNvPr>
          <p:cNvSpPr>
            <a:spLocks noGrp="1"/>
          </p:cNvSpPr>
          <p:nvPr>
            <p:ph idx="1"/>
          </p:nvPr>
        </p:nvSpPr>
        <p:spPr>
          <a:xfrm>
            <a:off x="5621868" y="857251"/>
            <a:ext cx="5731932" cy="5143500"/>
          </a:xfrm>
        </p:spPr>
        <p:txBody>
          <a:bodyPr anchor="ctr">
            <a:normAutofit/>
          </a:bodyPr>
          <a:lstStyle/>
          <a:p>
            <a:pPr marL="228600" indent="0">
              <a:buNone/>
            </a:pPr>
            <a:r>
              <a:rPr lang="nl-NL" sz="2400" dirty="0">
                <a:solidFill>
                  <a:schemeClr val="tx2">
                    <a:alpha val="60000"/>
                  </a:schemeClr>
                </a:solidFill>
              </a:rPr>
              <a:t>Een toekomstbestendige parochie zal actief en effectief gehoor geven aan het verlangen naar religieuze zelfwerkzaamheid, zowel op het vlak van participatie en besluitvorming als van engagement, door </a:t>
            </a:r>
            <a:r>
              <a:rPr lang="nl-NL" sz="2400" b="1" dirty="0">
                <a:solidFill>
                  <a:schemeClr val="tx2">
                    <a:alpha val="60000"/>
                  </a:schemeClr>
                </a:solidFill>
              </a:rPr>
              <a:t>ruimte </a:t>
            </a:r>
            <a:r>
              <a:rPr lang="nl-NL" sz="2400" dirty="0">
                <a:solidFill>
                  <a:schemeClr val="tx2">
                    <a:alpha val="60000"/>
                  </a:schemeClr>
                </a:solidFill>
              </a:rPr>
              <a:t>te</a:t>
            </a:r>
            <a:r>
              <a:rPr lang="nl-NL" sz="2400" b="1" dirty="0">
                <a:solidFill>
                  <a:schemeClr val="tx2">
                    <a:alpha val="60000"/>
                  </a:schemeClr>
                </a:solidFill>
              </a:rPr>
              <a:t> creëren voor gezamenlijk overleg, gezamenlijke besluitvorming en gezamenlijk engagement</a:t>
            </a:r>
            <a:r>
              <a:rPr lang="nl-NL" sz="2400" dirty="0">
                <a:solidFill>
                  <a:schemeClr val="tx2">
                    <a:alpha val="60000"/>
                  </a:schemeClr>
                </a:solidFill>
              </a:rPr>
              <a:t>.</a:t>
            </a:r>
          </a:p>
        </p:txBody>
      </p:sp>
    </p:spTree>
    <p:extLst>
      <p:ext uri="{BB962C8B-B14F-4D97-AF65-F5344CB8AC3E}">
        <p14:creationId xmlns:p14="http://schemas.microsoft.com/office/powerpoint/2010/main" val="3250432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B172682-4E7C-1044-8E3D-F5AF5D6EDD64}"/>
              </a:ext>
            </a:extLst>
          </p:cNvPr>
          <p:cNvSpPr>
            <a:spLocks noGrp="1"/>
          </p:cNvSpPr>
          <p:nvPr>
            <p:ph type="title"/>
          </p:nvPr>
        </p:nvSpPr>
        <p:spPr>
          <a:xfrm>
            <a:off x="838200" y="857250"/>
            <a:ext cx="5257800" cy="5143499"/>
          </a:xfrm>
        </p:spPr>
        <p:txBody>
          <a:bodyPr anchor="ctr">
            <a:normAutofit/>
          </a:bodyPr>
          <a:lstStyle/>
          <a:p>
            <a:r>
              <a:rPr lang="nl-NL" sz="4400" dirty="0">
                <a:gradFill flip="none" rotWithShape="1">
                  <a:gsLst>
                    <a:gs pos="0">
                      <a:schemeClr val="accent5">
                        <a:alpha val="70000"/>
                      </a:schemeClr>
                    </a:gs>
                    <a:gs pos="100000">
                      <a:schemeClr val="accent1">
                        <a:alpha val="70000"/>
                      </a:schemeClr>
                    </a:gs>
                  </a:gsLst>
                  <a:lin ang="0" scaled="1"/>
                  <a:tileRect/>
                </a:gradFill>
              </a:rPr>
              <a:t>Uitdaging 3: participatie</a:t>
            </a: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d) vereisten</a:t>
            </a:r>
          </a:p>
        </p:txBody>
      </p:sp>
      <p:sp>
        <p:nvSpPr>
          <p:cNvPr id="3" name="Tijdelijke aanduiding voor inhoud 2">
            <a:extLst>
              <a:ext uri="{FF2B5EF4-FFF2-40B4-BE49-F238E27FC236}">
                <a16:creationId xmlns:a16="http://schemas.microsoft.com/office/drawing/2014/main" id="{0656F015-B20D-2E4E-BD3C-4989650E6339}"/>
              </a:ext>
            </a:extLst>
          </p:cNvPr>
          <p:cNvSpPr>
            <a:spLocks noGrp="1"/>
          </p:cNvSpPr>
          <p:nvPr>
            <p:ph idx="1"/>
          </p:nvPr>
        </p:nvSpPr>
        <p:spPr>
          <a:xfrm>
            <a:off x="5621868" y="857251"/>
            <a:ext cx="5731932" cy="5143500"/>
          </a:xfrm>
        </p:spPr>
        <p:txBody>
          <a:bodyPr anchor="ctr">
            <a:normAutofit fontScale="92500" lnSpcReduction="10000"/>
          </a:bodyPr>
          <a:lstStyle/>
          <a:p>
            <a:r>
              <a:rPr lang="nl-NL" sz="2400" dirty="0">
                <a:solidFill>
                  <a:schemeClr val="tx2">
                    <a:alpha val="60000"/>
                  </a:schemeClr>
                </a:solidFill>
              </a:rPr>
              <a:t>De hele besluitvormingscultuur in de parochie en haar werkgroepen moet via participatie geoptimaliseerd worden: er moet voor gezamenlijk overleg en besluitvorming een heel scala aan mogelijkheden aanwezig zijn met de subsidiariteit als leidende gedachte</a:t>
            </a:r>
          </a:p>
          <a:p>
            <a:r>
              <a:rPr lang="nl-NL" sz="2400" dirty="0">
                <a:solidFill>
                  <a:schemeClr val="tx2">
                    <a:alpha val="60000"/>
                  </a:schemeClr>
                </a:solidFill>
              </a:rPr>
              <a:t>Het uitbouwen van een structuur die opportuniteiten creëert voor engagement en het mogelijk maakt dat vrijwilligers zich actief kunnen inschakelen in de zending van de kerk voor de lokale gemeenschap</a:t>
            </a:r>
          </a:p>
        </p:txBody>
      </p:sp>
    </p:spTree>
    <p:extLst>
      <p:ext uri="{BB962C8B-B14F-4D97-AF65-F5344CB8AC3E}">
        <p14:creationId xmlns:p14="http://schemas.microsoft.com/office/powerpoint/2010/main" val="29601222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ame 10">
            <a:extLst>
              <a:ext uri="{FF2B5EF4-FFF2-40B4-BE49-F238E27FC236}">
                <a16:creationId xmlns:a16="http://schemas.microsoft.com/office/drawing/2014/main" id="{61DF3E2F-0A88-4C55-8678-0764BF7339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61CA1FE-63CE-A84E-A06A-7646AC4D7E2E}"/>
              </a:ext>
            </a:extLst>
          </p:cNvPr>
          <p:cNvSpPr>
            <a:spLocks noGrp="1"/>
          </p:cNvSpPr>
          <p:nvPr>
            <p:ph type="title"/>
          </p:nvPr>
        </p:nvSpPr>
        <p:spPr>
          <a:xfrm>
            <a:off x="838200" y="609600"/>
            <a:ext cx="4448175" cy="5567363"/>
          </a:xfrm>
        </p:spPr>
        <p:txBody>
          <a:bodyPr anchor="ctr">
            <a:normAutofit/>
          </a:bodyPr>
          <a:lstStyle/>
          <a:p>
            <a:r>
              <a:rPr lang="nl-NL" sz="4400">
                <a:gradFill flip="none" rotWithShape="1">
                  <a:gsLst>
                    <a:gs pos="0">
                      <a:schemeClr val="accent5">
                        <a:alpha val="70000"/>
                      </a:schemeClr>
                    </a:gs>
                    <a:gs pos="100000">
                      <a:schemeClr val="accent1">
                        <a:alpha val="70000"/>
                      </a:schemeClr>
                    </a:gs>
                  </a:gsLst>
                  <a:lin ang="0" scaled="1"/>
                  <a:tileRect/>
                </a:gradFill>
              </a:rPr>
              <a:t>Vraagstelling voor onze eigen parochie</a:t>
            </a:r>
          </a:p>
        </p:txBody>
      </p:sp>
      <p:graphicFrame>
        <p:nvGraphicFramePr>
          <p:cNvPr id="5" name="Tijdelijke aanduiding voor inhoud 2">
            <a:extLst>
              <a:ext uri="{FF2B5EF4-FFF2-40B4-BE49-F238E27FC236}">
                <a16:creationId xmlns:a16="http://schemas.microsoft.com/office/drawing/2014/main" id="{6EC06D32-17AD-4B68-8552-4284960E5614}"/>
              </a:ext>
            </a:extLst>
          </p:cNvPr>
          <p:cNvGraphicFramePr>
            <a:graphicFrameLocks noGrp="1"/>
          </p:cNvGraphicFramePr>
          <p:nvPr>
            <p:ph idx="1"/>
            <p:extLst>
              <p:ext uri="{D42A27DB-BD31-4B8C-83A1-F6EECF244321}">
                <p14:modId xmlns:p14="http://schemas.microsoft.com/office/powerpoint/2010/main" val="415613469"/>
              </p:ext>
            </p:extLst>
          </p:nvPr>
        </p:nvGraphicFramePr>
        <p:xfrm>
          <a:off x="5667374" y="609600"/>
          <a:ext cx="5686425" cy="5567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021103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ame 16">
            <a:extLst>
              <a:ext uri="{FF2B5EF4-FFF2-40B4-BE49-F238E27FC236}">
                <a16:creationId xmlns:a16="http://schemas.microsoft.com/office/drawing/2014/main" id="{19F9CD66-32FC-448F-B4C5-67D17508A2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11B4CA3-5931-CA43-861E-B60DA103C0D3}"/>
              </a:ext>
            </a:extLst>
          </p:cNvPr>
          <p:cNvSpPr>
            <a:spLocks noGrp="1"/>
          </p:cNvSpPr>
          <p:nvPr>
            <p:ph type="title"/>
          </p:nvPr>
        </p:nvSpPr>
        <p:spPr>
          <a:xfrm>
            <a:off x="838199" y="857251"/>
            <a:ext cx="4581525" cy="2076450"/>
          </a:xfrm>
        </p:spPr>
        <p:txBody>
          <a:bodyPr anchor="b">
            <a:normAutofit/>
          </a:bodyPr>
          <a:lstStyle/>
          <a:p>
            <a:r>
              <a:rPr lang="nl-NL" sz="3400" b="1" dirty="0">
                <a:gradFill flip="none" rotWithShape="1">
                  <a:gsLst>
                    <a:gs pos="0">
                      <a:schemeClr val="accent5">
                        <a:alpha val="70000"/>
                      </a:schemeClr>
                    </a:gs>
                    <a:gs pos="100000">
                      <a:schemeClr val="accent1">
                        <a:alpha val="70000"/>
                      </a:schemeClr>
                    </a:gs>
                  </a:gsLst>
                  <a:lin ang="0" scaled="1"/>
                  <a:tileRect/>
                </a:gradFill>
              </a:rPr>
              <a:t>Uitdaging 4</a:t>
            </a:r>
            <a:r>
              <a:rPr lang="nl-NL" sz="3400" dirty="0">
                <a:gradFill flip="none" rotWithShape="1">
                  <a:gsLst>
                    <a:gs pos="0">
                      <a:schemeClr val="accent5">
                        <a:alpha val="70000"/>
                      </a:schemeClr>
                    </a:gs>
                    <a:gs pos="100000">
                      <a:schemeClr val="accent1">
                        <a:alpha val="70000"/>
                      </a:schemeClr>
                    </a:gs>
                  </a:gsLst>
                  <a:lin ang="0" scaled="1"/>
                  <a:tileRect/>
                </a:gradFill>
              </a:rPr>
              <a:t>: leiding geven en organisatie</a:t>
            </a:r>
            <a:br>
              <a:rPr lang="nl-NL" sz="3400" dirty="0">
                <a:gradFill flip="none" rotWithShape="1">
                  <a:gsLst>
                    <a:gs pos="0">
                      <a:schemeClr val="accent5">
                        <a:alpha val="70000"/>
                      </a:schemeClr>
                    </a:gs>
                    <a:gs pos="100000">
                      <a:schemeClr val="accent1">
                        <a:alpha val="70000"/>
                      </a:schemeClr>
                    </a:gs>
                  </a:gsLst>
                  <a:lin ang="0" scaled="1"/>
                  <a:tileRect/>
                </a:gradFill>
              </a:rPr>
            </a:br>
            <a:br>
              <a:rPr lang="nl-NL" sz="3400" dirty="0">
                <a:gradFill flip="none" rotWithShape="1">
                  <a:gsLst>
                    <a:gs pos="0">
                      <a:schemeClr val="accent5">
                        <a:alpha val="70000"/>
                      </a:schemeClr>
                    </a:gs>
                    <a:gs pos="100000">
                      <a:schemeClr val="accent1">
                        <a:alpha val="70000"/>
                      </a:schemeClr>
                    </a:gs>
                  </a:gsLst>
                  <a:lin ang="0" scaled="1"/>
                  <a:tileRect/>
                </a:gradFill>
              </a:rPr>
            </a:br>
            <a:r>
              <a:rPr lang="nl-NL" sz="3400" dirty="0">
                <a:gradFill flip="none" rotWithShape="1">
                  <a:gsLst>
                    <a:gs pos="0">
                      <a:schemeClr val="accent5">
                        <a:alpha val="70000"/>
                      </a:schemeClr>
                    </a:gs>
                    <a:gs pos="100000">
                      <a:schemeClr val="accent1">
                        <a:alpha val="70000"/>
                      </a:schemeClr>
                    </a:gs>
                  </a:gsLst>
                  <a:lin ang="0" scaled="1"/>
                  <a:tileRect/>
                </a:gradFill>
              </a:rPr>
              <a:t>a) de these</a:t>
            </a:r>
          </a:p>
        </p:txBody>
      </p:sp>
      <p:sp>
        <p:nvSpPr>
          <p:cNvPr id="3" name="Tijdelijke aanduiding voor inhoud 2">
            <a:extLst>
              <a:ext uri="{FF2B5EF4-FFF2-40B4-BE49-F238E27FC236}">
                <a16:creationId xmlns:a16="http://schemas.microsoft.com/office/drawing/2014/main" id="{734BF27E-0F5E-DC41-A33D-560481A4F6FD}"/>
              </a:ext>
            </a:extLst>
          </p:cNvPr>
          <p:cNvSpPr>
            <a:spLocks noGrp="1"/>
          </p:cNvSpPr>
          <p:nvPr>
            <p:ph idx="1"/>
          </p:nvPr>
        </p:nvSpPr>
        <p:spPr>
          <a:xfrm>
            <a:off x="838199" y="3190875"/>
            <a:ext cx="4581526" cy="2986087"/>
          </a:xfrm>
        </p:spPr>
        <p:txBody>
          <a:bodyPr>
            <a:normAutofit/>
          </a:bodyPr>
          <a:lstStyle/>
          <a:p>
            <a:pPr marL="228600" indent="0">
              <a:buNone/>
            </a:pPr>
            <a:r>
              <a:rPr lang="nl-NL" sz="2400" dirty="0">
                <a:solidFill>
                  <a:schemeClr val="tx2">
                    <a:alpha val="60000"/>
                  </a:schemeClr>
                </a:solidFill>
              </a:rPr>
              <a:t>Een hoge kwaliteit van leidinggeven en organisatie staat er garant voor dat er ruimte is om religieuze autonomie in vrijheid te beleven en gestalte te geven</a:t>
            </a:r>
          </a:p>
        </p:txBody>
      </p:sp>
      <p:pic>
        <p:nvPicPr>
          <p:cNvPr id="5" name="Afbeelding 4">
            <a:extLst>
              <a:ext uri="{FF2B5EF4-FFF2-40B4-BE49-F238E27FC236}">
                <a16:creationId xmlns:a16="http://schemas.microsoft.com/office/drawing/2014/main" id="{B8C8D75A-701A-534D-928D-0BF7E23250BF}"/>
              </a:ext>
            </a:extLst>
          </p:cNvPr>
          <p:cNvPicPr>
            <a:picLocks noChangeAspect="1"/>
          </p:cNvPicPr>
          <p:nvPr/>
        </p:nvPicPr>
        <p:blipFill>
          <a:blip r:embed="rId3">
            <a:alphaModFix amt="90000"/>
          </a:blip>
          <a:stretch>
            <a:fillRect/>
          </a:stretch>
        </p:blipFill>
        <p:spPr>
          <a:xfrm>
            <a:off x="6330893" y="1743848"/>
            <a:ext cx="5022907" cy="3342516"/>
          </a:xfrm>
          <a:prstGeom prst="rect">
            <a:avLst/>
          </a:prstGeom>
        </p:spPr>
      </p:pic>
    </p:spTree>
    <p:extLst>
      <p:ext uri="{BB962C8B-B14F-4D97-AF65-F5344CB8AC3E}">
        <p14:creationId xmlns:p14="http://schemas.microsoft.com/office/powerpoint/2010/main" val="42526232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11B4CA3-5931-CA43-861E-B60DA103C0D3}"/>
              </a:ext>
            </a:extLst>
          </p:cNvPr>
          <p:cNvSpPr>
            <a:spLocks noGrp="1"/>
          </p:cNvSpPr>
          <p:nvPr>
            <p:ph type="title"/>
          </p:nvPr>
        </p:nvSpPr>
        <p:spPr>
          <a:xfrm>
            <a:off x="838200" y="857250"/>
            <a:ext cx="5257800" cy="5143499"/>
          </a:xfrm>
        </p:spPr>
        <p:txBody>
          <a:bodyPr anchor="ctr">
            <a:normAutofit/>
          </a:bodyPr>
          <a:lstStyle/>
          <a:p>
            <a:r>
              <a:rPr lang="nl-NL" sz="4400" dirty="0">
                <a:gradFill flip="none" rotWithShape="1">
                  <a:gsLst>
                    <a:gs pos="0">
                      <a:schemeClr val="accent5">
                        <a:alpha val="70000"/>
                      </a:schemeClr>
                    </a:gs>
                    <a:gs pos="100000">
                      <a:schemeClr val="accent1">
                        <a:alpha val="70000"/>
                      </a:schemeClr>
                    </a:gs>
                  </a:gsLst>
                  <a:lin ang="0" scaled="1"/>
                  <a:tileRect/>
                </a:gradFill>
              </a:rPr>
              <a:t>Uitdaging 4: leiding geven en organisatie</a:t>
            </a: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b) de achtergrond</a:t>
            </a:r>
          </a:p>
        </p:txBody>
      </p:sp>
      <p:sp>
        <p:nvSpPr>
          <p:cNvPr id="3" name="Tijdelijke aanduiding voor inhoud 2">
            <a:extLst>
              <a:ext uri="{FF2B5EF4-FFF2-40B4-BE49-F238E27FC236}">
                <a16:creationId xmlns:a16="http://schemas.microsoft.com/office/drawing/2014/main" id="{734BF27E-0F5E-DC41-A33D-560481A4F6FD}"/>
              </a:ext>
            </a:extLst>
          </p:cNvPr>
          <p:cNvSpPr>
            <a:spLocks noGrp="1"/>
          </p:cNvSpPr>
          <p:nvPr>
            <p:ph idx="1"/>
          </p:nvPr>
        </p:nvSpPr>
        <p:spPr>
          <a:xfrm>
            <a:off x="6334124" y="857251"/>
            <a:ext cx="5019675" cy="5143500"/>
          </a:xfrm>
        </p:spPr>
        <p:txBody>
          <a:bodyPr anchor="ctr">
            <a:normAutofit/>
          </a:bodyPr>
          <a:lstStyle/>
          <a:p>
            <a:r>
              <a:rPr lang="nl-NL" sz="2400" dirty="0">
                <a:solidFill>
                  <a:schemeClr val="tx2">
                    <a:alpha val="60000"/>
                  </a:schemeClr>
                </a:solidFill>
              </a:rPr>
              <a:t>De kerk is niet langer de dragende kracht van de maatschappij, noch een ‘institutie’ binnen die maatschappij.</a:t>
            </a:r>
          </a:p>
          <a:p>
            <a:r>
              <a:rPr lang="nl-NL" sz="2400" dirty="0">
                <a:solidFill>
                  <a:schemeClr val="tx2">
                    <a:alpha val="60000"/>
                  </a:schemeClr>
                </a:solidFill>
              </a:rPr>
              <a:t>De kerk is een ‘organisatie’ geworden.</a:t>
            </a:r>
          </a:p>
          <a:p>
            <a:r>
              <a:rPr lang="nl-NL" sz="2400" dirty="0">
                <a:solidFill>
                  <a:schemeClr val="tx2">
                    <a:alpha val="60000"/>
                  </a:schemeClr>
                </a:solidFill>
              </a:rPr>
              <a:t>Leiding geven en interne organisatie dienen zich van hieruit aan te passen.</a:t>
            </a:r>
          </a:p>
        </p:txBody>
      </p:sp>
    </p:spTree>
    <p:extLst>
      <p:ext uri="{BB962C8B-B14F-4D97-AF65-F5344CB8AC3E}">
        <p14:creationId xmlns:p14="http://schemas.microsoft.com/office/powerpoint/2010/main" val="3581212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ame 10">
            <a:extLst>
              <a:ext uri="{FF2B5EF4-FFF2-40B4-BE49-F238E27FC236}">
                <a16:creationId xmlns:a16="http://schemas.microsoft.com/office/drawing/2014/main" id="{61DF3E2F-0A88-4C55-8678-0764BF7339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B78F7AD-5B33-6A42-8E72-8B7A8C23EEFC}"/>
              </a:ext>
            </a:extLst>
          </p:cNvPr>
          <p:cNvSpPr>
            <a:spLocks noGrp="1"/>
          </p:cNvSpPr>
          <p:nvPr>
            <p:ph type="title"/>
          </p:nvPr>
        </p:nvSpPr>
        <p:spPr>
          <a:xfrm>
            <a:off x="838201" y="609600"/>
            <a:ext cx="3200400" cy="5567363"/>
          </a:xfrm>
        </p:spPr>
        <p:txBody>
          <a:bodyPr anchor="ctr">
            <a:normAutofit/>
          </a:bodyPr>
          <a:lstStyle/>
          <a:p>
            <a:r>
              <a:rPr lang="nl-NL" sz="3400" dirty="0">
                <a:gradFill flip="none" rotWithShape="1">
                  <a:gsLst>
                    <a:gs pos="0">
                      <a:schemeClr val="accent5">
                        <a:alpha val="70000"/>
                      </a:schemeClr>
                    </a:gs>
                    <a:gs pos="100000">
                      <a:schemeClr val="accent1">
                        <a:alpha val="70000"/>
                      </a:schemeClr>
                    </a:gs>
                  </a:gsLst>
                  <a:lin ang="0" scaled="1"/>
                  <a:tileRect/>
                </a:gradFill>
              </a:rPr>
              <a:t>1. Een onderzoek: het ontbreken van een mobiliserend parochieconcept</a:t>
            </a:r>
          </a:p>
        </p:txBody>
      </p:sp>
      <p:graphicFrame>
        <p:nvGraphicFramePr>
          <p:cNvPr id="5" name="Tijdelijke aanduiding voor inhoud 2">
            <a:extLst>
              <a:ext uri="{FF2B5EF4-FFF2-40B4-BE49-F238E27FC236}">
                <a16:creationId xmlns:a16="http://schemas.microsoft.com/office/drawing/2014/main" id="{890CDD03-D2D9-490E-AFFC-B364D637AB40}"/>
              </a:ext>
            </a:extLst>
          </p:cNvPr>
          <p:cNvGraphicFramePr>
            <a:graphicFrameLocks noGrp="1"/>
          </p:cNvGraphicFramePr>
          <p:nvPr>
            <p:ph idx="1"/>
            <p:extLst>
              <p:ext uri="{D42A27DB-BD31-4B8C-83A1-F6EECF244321}">
                <p14:modId xmlns:p14="http://schemas.microsoft.com/office/powerpoint/2010/main" val="3092976117"/>
              </p:ext>
            </p:extLst>
          </p:nvPr>
        </p:nvGraphicFramePr>
        <p:xfrm>
          <a:off x="4293704" y="609600"/>
          <a:ext cx="7060095" cy="5567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195991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11B4CA3-5931-CA43-861E-B60DA103C0D3}"/>
              </a:ext>
            </a:extLst>
          </p:cNvPr>
          <p:cNvSpPr>
            <a:spLocks noGrp="1"/>
          </p:cNvSpPr>
          <p:nvPr>
            <p:ph type="title"/>
          </p:nvPr>
        </p:nvSpPr>
        <p:spPr>
          <a:xfrm>
            <a:off x="838200" y="857250"/>
            <a:ext cx="5257800" cy="5143499"/>
          </a:xfrm>
        </p:spPr>
        <p:txBody>
          <a:bodyPr anchor="ctr">
            <a:normAutofit/>
          </a:bodyPr>
          <a:lstStyle/>
          <a:p>
            <a:r>
              <a:rPr lang="nl-NL" sz="4400" dirty="0">
                <a:gradFill flip="none" rotWithShape="1">
                  <a:gsLst>
                    <a:gs pos="0">
                      <a:schemeClr val="accent5">
                        <a:alpha val="70000"/>
                      </a:schemeClr>
                    </a:gs>
                    <a:gs pos="100000">
                      <a:schemeClr val="accent1">
                        <a:alpha val="70000"/>
                      </a:schemeClr>
                    </a:gs>
                  </a:gsLst>
                  <a:lin ang="0" scaled="1"/>
                  <a:tileRect/>
                </a:gradFill>
              </a:rPr>
              <a:t>Uitdaging 4: leiding geven en organisatie</a:t>
            </a: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c) toekomstvisie</a:t>
            </a:r>
          </a:p>
        </p:txBody>
      </p:sp>
      <p:sp>
        <p:nvSpPr>
          <p:cNvPr id="3" name="Tijdelijke aanduiding voor inhoud 2">
            <a:extLst>
              <a:ext uri="{FF2B5EF4-FFF2-40B4-BE49-F238E27FC236}">
                <a16:creationId xmlns:a16="http://schemas.microsoft.com/office/drawing/2014/main" id="{734BF27E-0F5E-DC41-A33D-560481A4F6FD}"/>
              </a:ext>
            </a:extLst>
          </p:cNvPr>
          <p:cNvSpPr>
            <a:spLocks noGrp="1"/>
          </p:cNvSpPr>
          <p:nvPr>
            <p:ph idx="1"/>
          </p:nvPr>
        </p:nvSpPr>
        <p:spPr>
          <a:xfrm>
            <a:off x="6334124" y="857251"/>
            <a:ext cx="5019675" cy="5143500"/>
          </a:xfrm>
        </p:spPr>
        <p:txBody>
          <a:bodyPr anchor="ctr">
            <a:normAutofit/>
          </a:bodyPr>
          <a:lstStyle/>
          <a:p>
            <a:r>
              <a:rPr lang="nl-NL" sz="2400" dirty="0">
                <a:solidFill>
                  <a:schemeClr val="tx2">
                    <a:alpha val="60000"/>
                  </a:schemeClr>
                </a:solidFill>
              </a:rPr>
              <a:t>In een toekomstbestendige parochie (als ‘organisatie’)  zal men </a:t>
            </a:r>
            <a:r>
              <a:rPr lang="nl-NL" sz="2400" b="1" dirty="0">
                <a:solidFill>
                  <a:schemeClr val="tx2">
                    <a:alpha val="60000"/>
                  </a:schemeClr>
                </a:solidFill>
              </a:rPr>
              <a:t>leiding geven vanuit gezagsvolle competentie, niet vanuit ‘macht</a:t>
            </a:r>
            <a:r>
              <a:rPr lang="nl-NL" sz="2400" dirty="0">
                <a:solidFill>
                  <a:schemeClr val="tx2">
                    <a:alpha val="60000"/>
                  </a:schemeClr>
                </a:solidFill>
              </a:rPr>
              <a:t>’, en dit </a:t>
            </a:r>
            <a:r>
              <a:rPr lang="nl-NL" sz="2400" b="1" dirty="0">
                <a:solidFill>
                  <a:schemeClr val="tx2">
                    <a:alpha val="60000"/>
                  </a:schemeClr>
                </a:solidFill>
              </a:rPr>
              <a:t>binnen klantvriendelijke, transparante en participatieve structuren </a:t>
            </a:r>
            <a:r>
              <a:rPr lang="nl-NL" sz="2400" dirty="0">
                <a:solidFill>
                  <a:schemeClr val="tx2">
                    <a:alpha val="60000"/>
                  </a:schemeClr>
                </a:solidFill>
              </a:rPr>
              <a:t>die garant staan voor de religieuze zelfbeschikking</a:t>
            </a:r>
          </a:p>
          <a:p>
            <a:endParaRPr lang="nl-NL" sz="2400" dirty="0">
              <a:solidFill>
                <a:schemeClr val="tx2">
                  <a:alpha val="60000"/>
                </a:schemeClr>
              </a:solidFill>
            </a:endParaRPr>
          </a:p>
          <a:p>
            <a:endParaRPr lang="nl-NL" sz="2400" dirty="0">
              <a:solidFill>
                <a:schemeClr val="tx2">
                  <a:alpha val="60000"/>
                </a:schemeClr>
              </a:solidFill>
            </a:endParaRPr>
          </a:p>
        </p:txBody>
      </p:sp>
    </p:spTree>
    <p:extLst>
      <p:ext uri="{BB962C8B-B14F-4D97-AF65-F5344CB8AC3E}">
        <p14:creationId xmlns:p14="http://schemas.microsoft.com/office/powerpoint/2010/main" val="38969394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11B4CA3-5931-CA43-861E-B60DA103C0D3}"/>
              </a:ext>
            </a:extLst>
          </p:cNvPr>
          <p:cNvSpPr>
            <a:spLocks noGrp="1"/>
          </p:cNvSpPr>
          <p:nvPr>
            <p:ph type="title"/>
          </p:nvPr>
        </p:nvSpPr>
        <p:spPr>
          <a:xfrm>
            <a:off x="838200" y="857250"/>
            <a:ext cx="5257800" cy="5143499"/>
          </a:xfrm>
        </p:spPr>
        <p:txBody>
          <a:bodyPr anchor="ctr">
            <a:normAutofit/>
          </a:bodyPr>
          <a:lstStyle/>
          <a:p>
            <a:r>
              <a:rPr lang="nl-NL" sz="4400" dirty="0">
                <a:gradFill flip="none" rotWithShape="1">
                  <a:gsLst>
                    <a:gs pos="0">
                      <a:schemeClr val="accent5">
                        <a:alpha val="70000"/>
                      </a:schemeClr>
                    </a:gs>
                    <a:gs pos="100000">
                      <a:schemeClr val="accent1">
                        <a:alpha val="70000"/>
                      </a:schemeClr>
                    </a:gs>
                  </a:gsLst>
                  <a:lin ang="0" scaled="1"/>
                  <a:tileRect/>
                </a:gradFill>
              </a:rPr>
              <a:t>Uitdaging 4: leiding geven en organisatie</a:t>
            </a: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d) een te volgen drievoudige logica/competentie </a:t>
            </a:r>
          </a:p>
        </p:txBody>
      </p:sp>
      <p:sp>
        <p:nvSpPr>
          <p:cNvPr id="3" name="Tijdelijke aanduiding voor inhoud 2">
            <a:extLst>
              <a:ext uri="{FF2B5EF4-FFF2-40B4-BE49-F238E27FC236}">
                <a16:creationId xmlns:a16="http://schemas.microsoft.com/office/drawing/2014/main" id="{734BF27E-0F5E-DC41-A33D-560481A4F6FD}"/>
              </a:ext>
            </a:extLst>
          </p:cNvPr>
          <p:cNvSpPr>
            <a:spLocks noGrp="1"/>
          </p:cNvSpPr>
          <p:nvPr>
            <p:ph idx="1"/>
          </p:nvPr>
        </p:nvSpPr>
        <p:spPr>
          <a:xfrm>
            <a:off x="6296024" y="485774"/>
            <a:ext cx="5257800" cy="5886450"/>
          </a:xfrm>
        </p:spPr>
        <p:txBody>
          <a:bodyPr anchor="ctr">
            <a:normAutofit lnSpcReduction="10000"/>
          </a:bodyPr>
          <a:lstStyle/>
          <a:p>
            <a:r>
              <a:rPr lang="nl-NL" sz="2400" dirty="0">
                <a:solidFill>
                  <a:schemeClr val="tx2">
                    <a:alpha val="60000"/>
                  </a:schemeClr>
                </a:solidFill>
              </a:rPr>
              <a:t>De logica van de invloedsuitoefening (gericht naar de maatschappij –  </a:t>
            </a:r>
            <a:r>
              <a:rPr lang="nl-NL" sz="2400" dirty="0" err="1">
                <a:solidFill>
                  <a:schemeClr val="tx2">
                    <a:alpha val="60000"/>
                  </a:schemeClr>
                </a:solidFill>
              </a:rPr>
              <a:t>dialogale</a:t>
            </a:r>
            <a:r>
              <a:rPr lang="nl-NL" sz="2400" dirty="0">
                <a:solidFill>
                  <a:schemeClr val="tx2">
                    <a:alpha val="60000"/>
                  </a:schemeClr>
                </a:solidFill>
              </a:rPr>
              <a:t>, diaconale en  missionaire competentie)</a:t>
            </a:r>
          </a:p>
          <a:p>
            <a:r>
              <a:rPr lang="nl-NL" sz="2400" dirty="0">
                <a:solidFill>
                  <a:schemeClr val="tx2">
                    <a:alpha val="60000"/>
                  </a:schemeClr>
                </a:solidFill>
              </a:rPr>
              <a:t>De logica van het lidmaatschap (gericht naar de gelovigen –competentie inzake gemeenschapsvorming)</a:t>
            </a:r>
          </a:p>
          <a:p>
            <a:r>
              <a:rPr lang="nl-NL" sz="2400" dirty="0">
                <a:solidFill>
                  <a:schemeClr val="tx2">
                    <a:alpha val="60000"/>
                  </a:schemeClr>
                </a:solidFill>
              </a:rPr>
              <a:t>De logica van de oorsprong (laten zien dat de kerkgemeenschap consistent blijft met haar eigen verhaal – theologische competentie)</a:t>
            </a:r>
          </a:p>
          <a:p>
            <a:endParaRPr lang="nl-NL" sz="2400" dirty="0">
              <a:solidFill>
                <a:schemeClr val="tx2">
                  <a:alpha val="60000"/>
                </a:schemeClr>
              </a:solidFill>
            </a:endParaRPr>
          </a:p>
        </p:txBody>
      </p:sp>
    </p:spTree>
    <p:extLst>
      <p:ext uri="{BB962C8B-B14F-4D97-AF65-F5344CB8AC3E}">
        <p14:creationId xmlns:p14="http://schemas.microsoft.com/office/powerpoint/2010/main" val="11948301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ame 10">
            <a:extLst>
              <a:ext uri="{FF2B5EF4-FFF2-40B4-BE49-F238E27FC236}">
                <a16:creationId xmlns:a16="http://schemas.microsoft.com/office/drawing/2014/main" id="{61DF3E2F-0A88-4C55-8678-0764BF7339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AB7B219-8518-3F4A-B92C-EC969D8AF418}"/>
              </a:ext>
            </a:extLst>
          </p:cNvPr>
          <p:cNvSpPr>
            <a:spLocks noGrp="1"/>
          </p:cNvSpPr>
          <p:nvPr>
            <p:ph type="title"/>
          </p:nvPr>
        </p:nvSpPr>
        <p:spPr>
          <a:xfrm>
            <a:off x="838200" y="609600"/>
            <a:ext cx="4448175" cy="5567363"/>
          </a:xfrm>
        </p:spPr>
        <p:txBody>
          <a:bodyPr anchor="ctr">
            <a:normAutofit/>
          </a:bodyPr>
          <a:lstStyle/>
          <a:p>
            <a:r>
              <a:rPr lang="nl-NL" sz="4400">
                <a:gradFill flip="none" rotWithShape="1">
                  <a:gsLst>
                    <a:gs pos="0">
                      <a:schemeClr val="accent5">
                        <a:alpha val="70000"/>
                      </a:schemeClr>
                    </a:gs>
                    <a:gs pos="100000">
                      <a:schemeClr val="accent1">
                        <a:alpha val="70000"/>
                      </a:schemeClr>
                    </a:gs>
                  </a:gsLst>
                  <a:lin ang="0" scaled="1"/>
                  <a:tileRect/>
                </a:gradFill>
              </a:rPr>
              <a:t>Vraagstelling voor onze eigen parochie</a:t>
            </a:r>
          </a:p>
        </p:txBody>
      </p:sp>
      <p:graphicFrame>
        <p:nvGraphicFramePr>
          <p:cNvPr id="5" name="Tijdelijke aanduiding voor inhoud 2">
            <a:extLst>
              <a:ext uri="{FF2B5EF4-FFF2-40B4-BE49-F238E27FC236}">
                <a16:creationId xmlns:a16="http://schemas.microsoft.com/office/drawing/2014/main" id="{78B32D88-A344-440F-B320-0C51342A90EF}"/>
              </a:ext>
            </a:extLst>
          </p:cNvPr>
          <p:cNvGraphicFramePr>
            <a:graphicFrameLocks noGrp="1"/>
          </p:cNvGraphicFramePr>
          <p:nvPr>
            <p:ph idx="1"/>
            <p:extLst>
              <p:ext uri="{D42A27DB-BD31-4B8C-83A1-F6EECF244321}">
                <p14:modId xmlns:p14="http://schemas.microsoft.com/office/powerpoint/2010/main" val="766882839"/>
              </p:ext>
            </p:extLst>
          </p:nvPr>
        </p:nvGraphicFramePr>
        <p:xfrm>
          <a:off x="5667374" y="609600"/>
          <a:ext cx="5686425" cy="556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67547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ame 16">
            <a:extLst>
              <a:ext uri="{FF2B5EF4-FFF2-40B4-BE49-F238E27FC236}">
                <a16:creationId xmlns:a16="http://schemas.microsoft.com/office/drawing/2014/main" id="{19F9CD66-32FC-448F-B4C5-67D17508A2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2680B39-35B3-9241-BD8D-7139BE20DA9B}"/>
              </a:ext>
            </a:extLst>
          </p:cNvPr>
          <p:cNvSpPr>
            <a:spLocks noGrp="1"/>
          </p:cNvSpPr>
          <p:nvPr>
            <p:ph type="title"/>
          </p:nvPr>
        </p:nvSpPr>
        <p:spPr>
          <a:xfrm>
            <a:off x="838200" y="857251"/>
            <a:ext cx="5890590" cy="2076450"/>
          </a:xfrm>
        </p:spPr>
        <p:txBody>
          <a:bodyPr anchor="b">
            <a:normAutofit/>
          </a:bodyPr>
          <a:lstStyle/>
          <a:p>
            <a:r>
              <a:rPr lang="nl-NL" sz="3700" b="1">
                <a:gradFill flip="none" rotWithShape="1">
                  <a:gsLst>
                    <a:gs pos="0">
                      <a:schemeClr val="accent5">
                        <a:alpha val="70000"/>
                      </a:schemeClr>
                    </a:gs>
                    <a:gs pos="100000">
                      <a:schemeClr val="accent1">
                        <a:alpha val="70000"/>
                      </a:schemeClr>
                    </a:gs>
                  </a:gsLst>
                  <a:lin ang="0" scaled="1"/>
                  <a:tileRect/>
                </a:gradFill>
              </a:rPr>
              <a:t>Uitdaging 5</a:t>
            </a:r>
            <a:r>
              <a:rPr lang="nl-NL" sz="3700">
                <a:gradFill flip="none" rotWithShape="1">
                  <a:gsLst>
                    <a:gs pos="0">
                      <a:schemeClr val="accent5">
                        <a:alpha val="70000"/>
                      </a:schemeClr>
                    </a:gs>
                    <a:gs pos="100000">
                      <a:schemeClr val="accent1">
                        <a:alpha val="70000"/>
                      </a:schemeClr>
                    </a:gs>
                  </a:gsLst>
                  <a:lin ang="0" scaled="1"/>
                  <a:tileRect/>
                </a:gradFill>
              </a:rPr>
              <a:t>: communicatie</a:t>
            </a:r>
            <a:br>
              <a:rPr lang="nl-NL" sz="3700">
                <a:gradFill flip="none" rotWithShape="1">
                  <a:gsLst>
                    <a:gs pos="0">
                      <a:schemeClr val="accent5">
                        <a:alpha val="70000"/>
                      </a:schemeClr>
                    </a:gs>
                    <a:gs pos="100000">
                      <a:schemeClr val="accent1">
                        <a:alpha val="70000"/>
                      </a:schemeClr>
                    </a:gs>
                  </a:gsLst>
                  <a:lin ang="0" scaled="1"/>
                  <a:tileRect/>
                </a:gradFill>
              </a:rPr>
            </a:br>
            <a:br>
              <a:rPr lang="nl-NL" sz="3700">
                <a:gradFill flip="none" rotWithShape="1">
                  <a:gsLst>
                    <a:gs pos="0">
                      <a:schemeClr val="accent5">
                        <a:alpha val="70000"/>
                      </a:schemeClr>
                    </a:gs>
                    <a:gs pos="100000">
                      <a:schemeClr val="accent1">
                        <a:alpha val="70000"/>
                      </a:schemeClr>
                    </a:gs>
                  </a:gsLst>
                  <a:lin ang="0" scaled="1"/>
                  <a:tileRect/>
                </a:gradFill>
              </a:rPr>
            </a:br>
            <a:r>
              <a:rPr lang="nl-NL" sz="3700">
                <a:gradFill flip="none" rotWithShape="1">
                  <a:gsLst>
                    <a:gs pos="0">
                      <a:schemeClr val="accent5">
                        <a:alpha val="70000"/>
                      </a:schemeClr>
                    </a:gs>
                    <a:gs pos="100000">
                      <a:schemeClr val="accent1">
                        <a:alpha val="70000"/>
                      </a:schemeClr>
                    </a:gs>
                  </a:gsLst>
                  <a:lin ang="0" scaled="1"/>
                  <a:tileRect/>
                </a:gradFill>
              </a:rPr>
              <a:t>a) de these </a:t>
            </a:r>
          </a:p>
        </p:txBody>
      </p:sp>
      <p:sp>
        <p:nvSpPr>
          <p:cNvPr id="3" name="Tijdelijke aanduiding voor inhoud 2">
            <a:extLst>
              <a:ext uri="{FF2B5EF4-FFF2-40B4-BE49-F238E27FC236}">
                <a16:creationId xmlns:a16="http://schemas.microsoft.com/office/drawing/2014/main" id="{61A654EE-4820-C349-8225-CE4B0159CE7E}"/>
              </a:ext>
            </a:extLst>
          </p:cNvPr>
          <p:cNvSpPr>
            <a:spLocks noGrp="1"/>
          </p:cNvSpPr>
          <p:nvPr>
            <p:ph idx="1"/>
          </p:nvPr>
        </p:nvSpPr>
        <p:spPr>
          <a:xfrm>
            <a:off x="838199" y="3190875"/>
            <a:ext cx="5890591" cy="2986087"/>
          </a:xfrm>
        </p:spPr>
        <p:txBody>
          <a:bodyPr>
            <a:normAutofit/>
          </a:bodyPr>
          <a:lstStyle/>
          <a:p>
            <a:pPr marL="228600" indent="0">
              <a:buNone/>
            </a:pPr>
            <a:r>
              <a:rPr lang="nl-NL" sz="2400" dirty="0">
                <a:solidFill>
                  <a:schemeClr val="tx2">
                    <a:alpha val="60000"/>
                  </a:schemeClr>
                </a:solidFill>
              </a:rPr>
              <a:t>Van de ‘aanbieders’ eist religieuze autonomie dat hun informatie toegankelijk, betrouwbaar en bevattelijk is, zodat mensen goed geïnformeerde keuzes kunnen maken.</a:t>
            </a:r>
          </a:p>
        </p:txBody>
      </p:sp>
      <p:pic>
        <p:nvPicPr>
          <p:cNvPr id="5" name="Afbeelding 4">
            <a:extLst>
              <a:ext uri="{FF2B5EF4-FFF2-40B4-BE49-F238E27FC236}">
                <a16:creationId xmlns:a16="http://schemas.microsoft.com/office/drawing/2014/main" id="{9BD58677-EE2C-7348-80CB-E8901A2D2958}"/>
              </a:ext>
            </a:extLst>
          </p:cNvPr>
          <p:cNvPicPr>
            <a:picLocks noChangeAspect="1"/>
          </p:cNvPicPr>
          <p:nvPr/>
        </p:nvPicPr>
        <p:blipFill>
          <a:blip r:embed="rId3">
            <a:alphaModFix amt="90000"/>
          </a:blip>
          <a:stretch>
            <a:fillRect/>
          </a:stretch>
        </p:blipFill>
        <p:spPr>
          <a:xfrm>
            <a:off x="7236477" y="2270646"/>
            <a:ext cx="4117323" cy="2305700"/>
          </a:xfrm>
          <a:prstGeom prst="rect">
            <a:avLst/>
          </a:prstGeom>
        </p:spPr>
      </p:pic>
    </p:spTree>
    <p:extLst>
      <p:ext uri="{BB962C8B-B14F-4D97-AF65-F5344CB8AC3E}">
        <p14:creationId xmlns:p14="http://schemas.microsoft.com/office/powerpoint/2010/main" val="13175120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2680B39-35B3-9241-BD8D-7139BE20DA9B}"/>
              </a:ext>
            </a:extLst>
          </p:cNvPr>
          <p:cNvSpPr>
            <a:spLocks noGrp="1"/>
          </p:cNvSpPr>
          <p:nvPr>
            <p:ph type="title"/>
          </p:nvPr>
        </p:nvSpPr>
        <p:spPr>
          <a:xfrm>
            <a:off x="838200" y="857250"/>
            <a:ext cx="5257800" cy="5143499"/>
          </a:xfrm>
        </p:spPr>
        <p:txBody>
          <a:bodyPr anchor="ctr">
            <a:normAutofit/>
          </a:bodyPr>
          <a:lstStyle/>
          <a:p>
            <a:r>
              <a:rPr lang="nl-NL" sz="4400" dirty="0">
                <a:gradFill flip="none" rotWithShape="1">
                  <a:gsLst>
                    <a:gs pos="0">
                      <a:schemeClr val="accent5">
                        <a:alpha val="70000"/>
                      </a:schemeClr>
                    </a:gs>
                    <a:gs pos="100000">
                      <a:schemeClr val="accent1">
                        <a:alpha val="70000"/>
                      </a:schemeClr>
                    </a:gs>
                  </a:gsLst>
                  <a:lin ang="0" scaled="1"/>
                  <a:tileRect/>
                </a:gradFill>
              </a:rPr>
              <a:t>Uitdaging 5: communicatie</a:t>
            </a: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b) de achtergrond 1 </a:t>
            </a:r>
          </a:p>
        </p:txBody>
      </p:sp>
      <p:sp>
        <p:nvSpPr>
          <p:cNvPr id="3" name="Tijdelijke aanduiding voor inhoud 2">
            <a:extLst>
              <a:ext uri="{FF2B5EF4-FFF2-40B4-BE49-F238E27FC236}">
                <a16:creationId xmlns:a16="http://schemas.microsoft.com/office/drawing/2014/main" id="{61A654EE-4820-C349-8225-CE4B0159CE7E}"/>
              </a:ext>
            </a:extLst>
          </p:cNvPr>
          <p:cNvSpPr>
            <a:spLocks noGrp="1"/>
          </p:cNvSpPr>
          <p:nvPr>
            <p:ph idx="1"/>
          </p:nvPr>
        </p:nvSpPr>
        <p:spPr>
          <a:xfrm>
            <a:off x="6334124" y="857251"/>
            <a:ext cx="5019675" cy="5143500"/>
          </a:xfrm>
        </p:spPr>
        <p:txBody>
          <a:bodyPr anchor="ctr">
            <a:normAutofit lnSpcReduction="10000"/>
          </a:bodyPr>
          <a:lstStyle/>
          <a:p>
            <a:pPr marL="228600" indent="0">
              <a:buNone/>
            </a:pPr>
            <a:r>
              <a:rPr lang="nl-NL" sz="2200" dirty="0">
                <a:solidFill>
                  <a:schemeClr val="tx2">
                    <a:alpha val="60000"/>
                  </a:schemeClr>
                </a:solidFill>
              </a:rPr>
              <a:t>Kerkelijke communicatie wordt (soms, dikwijls?) beschouwd als </a:t>
            </a:r>
          </a:p>
          <a:p>
            <a:pPr>
              <a:buFontTx/>
              <a:buChar char="-"/>
            </a:pPr>
            <a:r>
              <a:rPr lang="nl-NL" sz="2200" dirty="0">
                <a:solidFill>
                  <a:schemeClr val="tx2">
                    <a:alpha val="60000"/>
                  </a:schemeClr>
                </a:solidFill>
              </a:rPr>
              <a:t>vervelend, wijdlopig, onnodig gecompliceerd of formule-achtig</a:t>
            </a:r>
          </a:p>
          <a:p>
            <a:pPr>
              <a:buFontTx/>
              <a:buChar char="-"/>
            </a:pPr>
            <a:r>
              <a:rPr lang="nl-NL" sz="2200" dirty="0">
                <a:solidFill>
                  <a:schemeClr val="tx2">
                    <a:alpha val="60000"/>
                  </a:schemeClr>
                </a:solidFill>
              </a:rPr>
              <a:t>ontoereikend waarheidsgetrouw (in crisiscommunicatie)</a:t>
            </a:r>
          </a:p>
          <a:p>
            <a:pPr>
              <a:buFontTx/>
              <a:buChar char="-"/>
            </a:pPr>
            <a:r>
              <a:rPr lang="nl-NL" sz="2200" dirty="0">
                <a:solidFill>
                  <a:schemeClr val="tx2">
                    <a:alpha val="60000"/>
                  </a:schemeClr>
                </a:solidFill>
              </a:rPr>
              <a:t>anoniem en afstandelijk (weinig ‘pastoraal’) in de dienstverlening</a:t>
            </a:r>
          </a:p>
          <a:p>
            <a:pPr>
              <a:buFontTx/>
              <a:buChar char="-"/>
            </a:pPr>
            <a:r>
              <a:rPr lang="nl-NL" sz="2200" dirty="0">
                <a:solidFill>
                  <a:schemeClr val="tx2">
                    <a:alpha val="60000"/>
                  </a:schemeClr>
                </a:solidFill>
              </a:rPr>
              <a:t>te weinig </a:t>
            </a:r>
            <a:r>
              <a:rPr lang="nl-NL" sz="2200" dirty="0" err="1">
                <a:solidFill>
                  <a:schemeClr val="tx2">
                    <a:alpha val="60000"/>
                  </a:schemeClr>
                </a:solidFill>
              </a:rPr>
              <a:t>appelerend</a:t>
            </a:r>
            <a:r>
              <a:rPr lang="nl-NL" sz="2200" dirty="0">
                <a:solidFill>
                  <a:schemeClr val="tx2">
                    <a:alpha val="60000"/>
                  </a:schemeClr>
                </a:solidFill>
              </a:rPr>
              <a:t> aan de subjectieve wereld van innerlijkheid en gevoel</a:t>
            </a:r>
          </a:p>
          <a:p>
            <a:pPr>
              <a:buFontTx/>
              <a:buChar char="-"/>
            </a:pPr>
            <a:r>
              <a:rPr lang="nl-NL" sz="2400" dirty="0">
                <a:solidFill>
                  <a:schemeClr val="tx2">
                    <a:alpha val="60000"/>
                  </a:schemeClr>
                </a:solidFill>
              </a:rPr>
              <a:t> </a:t>
            </a:r>
            <a:endParaRPr lang="nl-NL" sz="1800" dirty="0">
              <a:solidFill>
                <a:schemeClr val="tx2">
                  <a:alpha val="60000"/>
                </a:schemeClr>
              </a:solidFill>
            </a:endParaRPr>
          </a:p>
        </p:txBody>
      </p:sp>
    </p:spTree>
    <p:extLst>
      <p:ext uri="{BB962C8B-B14F-4D97-AF65-F5344CB8AC3E}">
        <p14:creationId xmlns:p14="http://schemas.microsoft.com/office/powerpoint/2010/main" val="36553049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2680B39-35B3-9241-BD8D-7139BE20DA9B}"/>
              </a:ext>
            </a:extLst>
          </p:cNvPr>
          <p:cNvSpPr>
            <a:spLocks noGrp="1"/>
          </p:cNvSpPr>
          <p:nvPr>
            <p:ph type="title"/>
          </p:nvPr>
        </p:nvSpPr>
        <p:spPr>
          <a:xfrm>
            <a:off x="838200" y="857250"/>
            <a:ext cx="5257800" cy="5143499"/>
          </a:xfrm>
        </p:spPr>
        <p:txBody>
          <a:bodyPr anchor="ctr">
            <a:normAutofit/>
          </a:bodyPr>
          <a:lstStyle/>
          <a:p>
            <a:r>
              <a:rPr lang="nl-NL" sz="4400" dirty="0">
                <a:gradFill flip="none" rotWithShape="1">
                  <a:gsLst>
                    <a:gs pos="0">
                      <a:schemeClr val="accent5">
                        <a:alpha val="70000"/>
                      </a:schemeClr>
                    </a:gs>
                    <a:gs pos="100000">
                      <a:schemeClr val="accent1">
                        <a:alpha val="70000"/>
                      </a:schemeClr>
                    </a:gs>
                  </a:gsLst>
                  <a:lin ang="0" scaled="1"/>
                  <a:tileRect/>
                </a:gradFill>
              </a:rPr>
              <a:t>Uitdaging 5: communicatie</a:t>
            </a: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b) de achtergrond 2 </a:t>
            </a:r>
          </a:p>
        </p:txBody>
      </p:sp>
      <p:sp>
        <p:nvSpPr>
          <p:cNvPr id="3" name="Tijdelijke aanduiding voor inhoud 2">
            <a:extLst>
              <a:ext uri="{FF2B5EF4-FFF2-40B4-BE49-F238E27FC236}">
                <a16:creationId xmlns:a16="http://schemas.microsoft.com/office/drawing/2014/main" id="{61A654EE-4820-C349-8225-CE4B0159CE7E}"/>
              </a:ext>
            </a:extLst>
          </p:cNvPr>
          <p:cNvSpPr>
            <a:spLocks noGrp="1"/>
          </p:cNvSpPr>
          <p:nvPr>
            <p:ph idx="1"/>
          </p:nvPr>
        </p:nvSpPr>
        <p:spPr>
          <a:xfrm>
            <a:off x="6334124" y="857251"/>
            <a:ext cx="5019675" cy="5143500"/>
          </a:xfrm>
        </p:spPr>
        <p:txBody>
          <a:bodyPr anchor="ctr">
            <a:normAutofit/>
          </a:bodyPr>
          <a:lstStyle/>
          <a:p>
            <a:pPr marL="228600" indent="0">
              <a:buNone/>
            </a:pPr>
            <a:r>
              <a:rPr lang="nl-NL" sz="2200" dirty="0">
                <a:solidFill>
                  <a:schemeClr val="tx2">
                    <a:alpha val="60000"/>
                  </a:schemeClr>
                </a:solidFill>
              </a:rPr>
              <a:t>De opkomst van nieuwe digitale communicatiekanalen vereist een andere aanpak (vraagstelling, commentaren, delen, …) dan die van het (verouderde) communicatieschema aanbieder-ontvanger </a:t>
            </a:r>
            <a:endParaRPr lang="nl-NL" sz="1800" dirty="0">
              <a:solidFill>
                <a:schemeClr val="tx2">
                  <a:alpha val="60000"/>
                </a:schemeClr>
              </a:solidFill>
            </a:endParaRPr>
          </a:p>
        </p:txBody>
      </p:sp>
    </p:spTree>
    <p:extLst>
      <p:ext uri="{BB962C8B-B14F-4D97-AF65-F5344CB8AC3E}">
        <p14:creationId xmlns:p14="http://schemas.microsoft.com/office/powerpoint/2010/main" val="28013502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11B4CA3-5931-CA43-861E-B60DA103C0D3}"/>
              </a:ext>
            </a:extLst>
          </p:cNvPr>
          <p:cNvSpPr>
            <a:spLocks noGrp="1"/>
          </p:cNvSpPr>
          <p:nvPr>
            <p:ph type="title"/>
          </p:nvPr>
        </p:nvSpPr>
        <p:spPr>
          <a:xfrm>
            <a:off x="838200" y="857250"/>
            <a:ext cx="5257800" cy="5143499"/>
          </a:xfrm>
        </p:spPr>
        <p:txBody>
          <a:bodyPr anchor="ctr">
            <a:normAutofit/>
          </a:bodyPr>
          <a:lstStyle/>
          <a:p>
            <a:r>
              <a:rPr lang="nl-NL" sz="4400" dirty="0">
                <a:gradFill flip="none" rotWithShape="1">
                  <a:gsLst>
                    <a:gs pos="0">
                      <a:schemeClr val="accent5">
                        <a:alpha val="70000"/>
                      </a:schemeClr>
                    </a:gs>
                    <a:gs pos="100000">
                      <a:schemeClr val="accent1">
                        <a:alpha val="70000"/>
                      </a:schemeClr>
                    </a:gs>
                  </a:gsLst>
                  <a:lin ang="0" scaled="1"/>
                  <a:tileRect/>
                </a:gradFill>
              </a:rPr>
              <a:t>Uitdaging 5: communicatie</a:t>
            </a: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c) toekomstvisie</a:t>
            </a:r>
          </a:p>
        </p:txBody>
      </p:sp>
      <p:sp>
        <p:nvSpPr>
          <p:cNvPr id="3" name="Tijdelijke aanduiding voor inhoud 2">
            <a:extLst>
              <a:ext uri="{FF2B5EF4-FFF2-40B4-BE49-F238E27FC236}">
                <a16:creationId xmlns:a16="http://schemas.microsoft.com/office/drawing/2014/main" id="{734BF27E-0F5E-DC41-A33D-560481A4F6FD}"/>
              </a:ext>
            </a:extLst>
          </p:cNvPr>
          <p:cNvSpPr>
            <a:spLocks noGrp="1"/>
          </p:cNvSpPr>
          <p:nvPr>
            <p:ph idx="1"/>
          </p:nvPr>
        </p:nvSpPr>
        <p:spPr>
          <a:xfrm>
            <a:off x="6334124" y="857251"/>
            <a:ext cx="5019675" cy="5143500"/>
          </a:xfrm>
        </p:spPr>
        <p:txBody>
          <a:bodyPr anchor="ctr">
            <a:normAutofit/>
          </a:bodyPr>
          <a:lstStyle/>
          <a:p>
            <a:r>
              <a:rPr lang="nl-NL" sz="2400" dirty="0">
                <a:solidFill>
                  <a:schemeClr val="tx2">
                    <a:alpha val="60000"/>
                  </a:schemeClr>
                </a:solidFill>
              </a:rPr>
              <a:t>In een toekomstbestendige parochie maakt men </a:t>
            </a:r>
            <a:r>
              <a:rPr lang="nl-NL" sz="2400" b="1" dirty="0">
                <a:solidFill>
                  <a:schemeClr val="tx2">
                    <a:alpha val="60000"/>
                  </a:schemeClr>
                </a:solidFill>
              </a:rPr>
              <a:t>gebruik van de bestaande mogelijkheden van hedendaagse communicatie </a:t>
            </a:r>
            <a:r>
              <a:rPr lang="nl-NL" sz="2400" dirty="0">
                <a:solidFill>
                  <a:schemeClr val="tx2">
                    <a:alpha val="60000"/>
                  </a:schemeClr>
                </a:solidFill>
              </a:rPr>
              <a:t>om transparant te zijn over doelstellingen en strategie, om betrouwbare informatie te verschaffen, en om in dialoog te gaan met de gebruikers ervan</a:t>
            </a:r>
          </a:p>
          <a:p>
            <a:endParaRPr lang="nl-NL" sz="2400" dirty="0">
              <a:solidFill>
                <a:schemeClr val="tx2">
                  <a:alpha val="60000"/>
                </a:schemeClr>
              </a:solidFill>
            </a:endParaRPr>
          </a:p>
        </p:txBody>
      </p:sp>
    </p:spTree>
    <p:extLst>
      <p:ext uri="{BB962C8B-B14F-4D97-AF65-F5344CB8AC3E}">
        <p14:creationId xmlns:p14="http://schemas.microsoft.com/office/powerpoint/2010/main" val="37568045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11B4CA3-5931-CA43-861E-B60DA103C0D3}"/>
              </a:ext>
            </a:extLst>
          </p:cNvPr>
          <p:cNvSpPr>
            <a:spLocks noGrp="1"/>
          </p:cNvSpPr>
          <p:nvPr>
            <p:ph type="title"/>
          </p:nvPr>
        </p:nvSpPr>
        <p:spPr>
          <a:xfrm>
            <a:off x="838200" y="857250"/>
            <a:ext cx="5257800" cy="5143499"/>
          </a:xfrm>
        </p:spPr>
        <p:txBody>
          <a:bodyPr anchor="ctr">
            <a:normAutofit/>
          </a:bodyPr>
          <a:lstStyle/>
          <a:p>
            <a:r>
              <a:rPr lang="nl-NL" sz="4400" dirty="0">
                <a:gradFill flip="none" rotWithShape="1">
                  <a:gsLst>
                    <a:gs pos="0">
                      <a:schemeClr val="accent5">
                        <a:alpha val="70000"/>
                      </a:schemeClr>
                    </a:gs>
                    <a:gs pos="100000">
                      <a:schemeClr val="accent1">
                        <a:alpha val="70000"/>
                      </a:schemeClr>
                    </a:gs>
                  </a:gsLst>
                  <a:lin ang="0" scaled="1"/>
                  <a:tileRect/>
                </a:gradFill>
              </a:rPr>
              <a:t>Uitdaging 5: communicatie</a:t>
            </a: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d) drie uitdagingen voor parochies</a:t>
            </a:r>
          </a:p>
        </p:txBody>
      </p:sp>
      <p:sp>
        <p:nvSpPr>
          <p:cNvPr id="3" name="Tijdelijke aanduiding voor inhoud 2">
            <a:extLst>
              <a:ext uri="{FF2B5EF4-FFF2-40B4-BE49-F238E27FC236}">
                <a16:creationId xmlns:a16="http://schemas.microsoft.com/office/drawing/2014/main" id="{734BF27E-0F5E-DC41-A33D-560481A4F6FD}"/>
              </a:ext>
            </a:extLst>
          </p:cNvPr>
          <p:cNvSpPr>
            <a:spLocks noGrp="1"/>
          </p:cNvSpPr>
          <p:nvPr>
            <p:ph idx="1"/>
          </p:nvPr>
        </p:nvSpPr>
        <p:spPr>
          <a:xfrm>
            <a:off x="6334124" y="857251"/>
            <a:ext cx="5019675" cy="5143500"/>
          </a:xfrm>
        </p:spPr>
        <p:txBody>
          <a:bodyPr anchor="ctr">
            <a:normAutofit/>
          </a:bodyPr>
          <a:lstStyle/>
          <a:p>
            <a:r>
              <a:rPr lang="nl-NL" sz="2400" dirty="0">
                <a:solidFill>
                  <a:schemeClr val="tx2">
                    <a:alpha val="60000"/>
                  </a:schemeClr>
                </a:solidFill>
              </a:rPr>
              <a:t>een regelmatig bijgehouden homepage (toegankelijk en </a:t>
            </a:r>
            <a:r>
              <a:rPr lang="nl-NL" sz="2400" dirty="0" err="1">
                <a:solidFill>
                  <a:schemeClr val="tx2">
                    <a:alpha val="60000"/>
                  </a:schemeClr>
                </a:solidFill>
              </a:rPr>
              <a:t>dialogaal</a:t>
            </a:r>
            <a:r>
              <a:rPr lang="nl-NL" sz="2400" dirty="0">
                <a:solidFill>
                  <a:schemeClr val="tx2">
                    <a:alpha val="60000"/>
                  </a:schemeClr>
                </a:solidFill>
              </a:rPr>
              <a:t>)</a:t>
            </a:r>
          </a:p>
          <a:p>
            <a:r>
              <a:rPr lang="nl-NL" sz="2400" dirty="0">
                <a:solidFill>
                  <a:schemeClr val="tx2">
                    <a:alpha val="60000"/>
                  </a:schemeClr>
                </a:solidFill>
              </a:rPr>
              <a:t>informatie op de site over parochiale evenementen (video’s, zondagslezingen met persoonlijk getuigenis, …)</a:t>
            </a:r>
          </a:p>
          <a:p>
            <a:r>
              <a:rPr lang="nl-NL" sz="2400" dirty="0">
                <a:solidFill>
                  <a:schemeClr val="tx2">
                    <a:alpha val="60000"/>
                  </a:schemeClr>
                </a:solidFill>
              </a:rPr>
              <a:t>voorbeelden (beelden, getuigenissen, …) van enthousiast en werkzaam geloof </a:t>
            </a:r>
          </a:p>
          <a:p>
            <a:endParaRPr lang="nl-NL" sz="2400" dirty="0">
              <a:solidFill>
                <a:schemeClr val="tx2">
                  <a:alpha val="60000"/>
                </a:schemeClr>
              </a:solidFill>
            </a:endParaRPr>
          </a:p>
        </p:txBody>
      </p:sp>
    </p:spTree>
    <p:extLst>
      <p:ext uri="{BB962C8B-B14F-4D97-AF65-F5344CB8AC3E}">
        <p14:creationId xmlns:p14="http://schemas.microsoft.com/office/powerpoint/2010/main" val="34105524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ame 10">
            <a:extLst>
              <a:ext uri="{FF2B5EF4-FFF2-40B4-BE49-F238E27FC236}">
                <a16:creationId xmlns:a16="http://schemas.microsoft.com/office/drawing/2014/main" id="{61DF3E2F-0A88-4C55-8678-0764BF7339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9E56734-3DDC-9D49-B53E-FBBD7109C59D}"/>
              </a:ext>
            </a:extLst>
          </p:cNvPr>
          <p:cNvSpPr>
            <a:spLocks noGrp="1"/>
          </p:cNvSpPr>
          <p:nvPr>
            <p:ph type="title"/>
          </p:nvPr>
        </p:nvSpPr>
        <p:spPr>
          <a:xfrm>
            <a:off x="838200" y="609600"/>
            <a:ext cx="4448175" cy="5567363"/>
          </a:xfrm>
        </p:spPr>
        <p:txBody>
          <a:bodyPr anchor="ctr">
            <a:normAutofit/>
          </a:bodyPr>
          <a:lstStyle/>
          <a:p>
            <a:r>
              <a:rPr lang="nl-NL" sz="4400">
                <a:gradFill flip="none" rotWithShape="1">
                  <a:gsLst>
                    <a:gs pos="0">
                      <a:schemeClr val="accent5">
                        <a:alpha val="70000"/>
                      </a:schemeClr>
                    </a:gs>
                    <a:gs pos="100000">
                      <a:schemeClr val="accent1">
                        <a:alpha val="70000"/>
                      </a:schemeClr>
                    </a:gs>
                  </a:gsLst>
                  <a:lin ang="0" scaled="1"/>
                  <a:tileRect/>
                </a:gradFill>
              </a:rPr>
              <a:t>Vraagstelling voor onze eigen parochie </a:t>
            </a:r>
          </a:p>
        </p:txBody>
      </p:sp>
      <p:graphicFrame>
        <p:nvGraphicFramePr>
          <p:cNvPr id="5" name="Tijdelijke aanduiding voor inhoud 2">
            <a:extLst>
              <a:ext uri="{FF2B5EF4-FFF2-40B4-BE49-F238E27FC236}">
                <a16:creationId xmlns:a16="http://schemas.microsoft.com/office/drawing/2014/main" id="{6561B6E3-4763-42A1-B470-EF19ECA58381}"/>
              </a:ext>
            </a:extLst>
          </p:cNvPr>
          <p:cNvGraphicFramePr>
            <a:graphicFrameLocks noGrp="1"/>
          </p:cNvGraphicFramePr>
          <p:nvPr>
            <p:ph idx="1"/>
            <p:extLst>
              <p:ext uri="{D42A27DB-BD31-4B8C-83A1-F6EECF244321}">
                <p14:modId xmlns:p14="http://schemas.microsoft.com/office/powerpoint/2010/main" val="982945738"/>
              </p:ext>
            </p:extLst>
          </p:nvPr>
        </p:nvGraphicFramePr>
        <p:xfrm>
          <a:off x="5667374" y="609600"/>
          <a:ext cx="5686425" cy="556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31962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ame 16">
            <a:extLst>
              <a:ext uri="{FF2B5EF4-FFF2-40B4-BE49-F238E27FC236}">
                <a16:creationId xmlns:a16="http://schemas.microsoft.com/office/drawing/2014/main" id="{19F9CD66-32FC-448F-B4C5-67D17508A2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ECFD004-5011-4F4F-9ECA-F5775D92E047}"/>
              </a:ext>
            </a:extLst>
          </p:cNvPr>
          <p:cNvSpPr>
            <a:spLocks noGrp="1"/>
          </p:cNvSpPr>
          <p:nvPr>
            <p:ph type="title"/>
          </p:nvPr>
        </p:nvSpPr>
        <p:spPr>
          <a:xfrm>
            <a:off x="838199" y="857251"/>
            <a:ext cx="5793189" cy="2720836"/>
          </a:xfrm>
        </p:spPr>
        <p:txBody>
          <a:bodyPr anchor="t">
            <a:normAutofit/>
          </a:bodyPr>
          <a:lstStyle/>
          <a:p>
            <a:r>
              <a:rPr lang="nl-NL" sz="4400" b="1" dirty="0">
                <a:gradFill flip="none" rotWithShape="1">
                  <a:gsLst>
                    <a:gs pos="0">
                      <a:schemeClr val="accent5">
                        <a:alpha val="70000"/>
                      </a:schemeClr>
                    </a:gs>
                    <a:gs pos="100000">
                      <a:schemeClr val="accent1">
                        <a:alpha val="70000"/>
                      </a:schemeClr>
                    </a:gs>
                  </a:gsLst>
                  <a:lin ang="0" scaled="1"/>
                  <a:tileRect/>
                </a:gradFill>
              </a:rPr>
              <a:t>Uitdaging 6</a:t>
            </a:r>
            <a:r>
              <a:rPr lang="nl-NL" sz="4400" dirty="0">
                <a:gradFill flip="none" rotWithShape="1">
                  <a:gsLst>
                    <a:gs pos="0">
                      <a:schemeClr val="accent5">
                        <a:alpha val="70000"/>
                      </a:schemeClr>
                    </a:gs>
                    <a:gs pos="100000">
                      <a:schemeClr val="accent1">
                        <a:alpha val="70000"/>
                      </a:schemeClr>
                    </a:gs>
                  </a:gsLst>
                  <a:lin ang="0" scaled="1"/>
                  <a:tileRect/>
                </a:gradFill>
              </a:rPr>
              <a:t>: articulatie</a:t>
            </a: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a) de these</a:t>
            </a:r>
          </a:p>
        </p:txBody>
      </p:sp>
      <p:sp>
        <p:nvSpPr>
          <p:cNvPr id="3" name="Tijdelijke aanduiding voor inhoud 2">
            <a:extLst>
              <a:ext uri="{FF2B5EF4-FFF2-40B4-BE49-F238E27FC236}">
                <a16:creationId xmlns:a16="http://schemas.microsoft.com/office/drawing/2014/main" id="{833F5AF7-5636-984C-9954-8A3D3AE9FF8E}"/>
              </a:ext>
            </a:extLst>
          </p:cNvPr>
          <p:cNvSpPr>
            <a:spLocks noGrp="1"/>
          </p:cNvSpPr>
          <p:nvPr>
            <p:ph idx="1"/>
          </p:nvPr>
        </p:nvSpPr>
        <p:spPr>
          <a:xfrm>
            <a:off x="6631389" y="1792381"/>
            <a:ext cx="4722412" cy="2899823"/>
          </a:xfrm>
        </p:spPr>
        <p:txBody>
          <a:bodyPr anchor="b">
            <a:normAutofit/>
          </a:bodyPr>
          <a:lstStyle/>
          <a:p>
            <a:pPr marL="228600" indent="0">
              <a:buNone/>
            </a:pPr>
            <a:r>
              <a:rPr lang="nl-NL" sz="2400" dirty="0">
                <a:solidFill>
                  <a:schemeClr val="tx2">
                    <a:alpha val="60000"/>
                  </a:schemeClr>
                </a:solidFill>
              </a:rPr>
              <a:t>Religieuze autonomie vereist het cultiveren van ontwikkelen van individuele religieuze stijlen via het permanent aanbieden van attractieve, stimulerende en uitdagende interpretatievormen</a:t>
            </a:r>
          </a:p>
        </p:txBody>
      </p:sp>
      <p:pic>
        <p:nvPicPr>
          <p:cNvPr id="11" name="Afbeelding 10">
            <a:extLst>
              <a:ext uri="{FF2B5EF4-FFF2-40B4-BE49-F238E27FC236}">
                <a16:creationId xmlns:a16="http://schemas.microsoft.com/office/drawing/2014/main" id="{0FEE5AD9-1927-D940-8380-96956A9D3E99}"/>
              </a:ext>
            </a:extLst>
          </p:cNvPr>
          <p:cNvPicPr>
            <a:picLocks noChangeAspect="1"/>
          </p:cNvPicPr>
          <p:nvPr/>
        </p:nvPicPr>
        <p:blipFill>
          <a:blip r:embed="rId3"/>
          <a:stretch>
            <a:fillRect/>
          </a:stretch>
        </p:blipFill>
        <p:spPr>
          <a:xfrm>
            <a:off x="1164555" y="3482227"/>
            <a:ext cx="5331415" cy="2518521"/>
          </a:xfrm>
          <a:prstGeom prst="rect">
            <a:avLst/>
          </a:prstGeom>
        </p:spPr>
      </p:pic>
    </p:spTree>
    <p:extLst>
      <p:ext uri="{BB962C8B-B14F-4D97-AF65-F5344CB8AC3E}">
        <p14:creationId xmlns:p14="http://schemas.microsoft.com/office/powerpoint/2010/main" val="2113470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ame 10">
            <a:extLst>
              <a:ext uri="{FF2B5EF4-FFF2-40B4-BE49-F238E27FC236}">
                <a16:creationId xmlns:a16="http://schemas.microsoft.com/office/drawing/2014/main" id="{61DF3E2F-0A88-4C55-8678-0764BF7339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B78F7AD-5B33-6A42-8E72-8B7A8C23EEFC}"/>
              </a:ext>
            </a:extLst>
          </p:cNvPr>
          <p:cNvSpPr>
            <a:spLocks noGrp="1"/>
          </p:cNvSpPr>
          <p:nvPr>
            <p:ph type="title"/>
          </p:nvPr>
        </p:nvSpPr>
        <p:spPr>
          <a:xfrm>
            <a:off x="838201" y="609600"/>
            <a:ext cx="3200400" cy="5567363"/>
          </a:xfrm>
        </p:spPr>
        <p:txBody>
          <a:bodyPr anchor="ctr">
            <a:normAutofit/>
          </a:bodyPr>
          <a:lstStyle/>
          <a:p>
            <a:r>
              <a:rPr lang="nl-NL" sz="3400" dirty="0">
                <a:gradFill flip="none" rotWithShape="1">
                  <a:gsLst>
                    <a:gs pos="0">
                      <a:schemeClr val="accent5">
                        <a:alpha val="70000"/>
                      </a:schemeClr>
                    </a:gs>
                    <a:gs pos="100000">
                      <a:schemeClr val="accent1">
                        <a:alpha val="70000"/>
                      </a:schemeClr>
                    </a:gs>
                  </a:gsLst>
                  <a:lin ang="0" scaled="1"/>
                  <a:tileRect/>
                </a:gradFill>
              </a:rPr>
              <a:t>1. Een onderzoek: het ontbreken van een mobiliserend parochieconcept</a:t>
            </a:r>
          </a:p>
        </p:txBody>
      </p:sp>
      <p:graphicFrame>
        <p:nvGraphicFramePr>
          <p:cNvPr id="5" name="Tijdelijke aanduiding voor inhoud 2">
            <a:extLst>
              <a:ext uri="{FF2B5EF4-FFF2-40B4-BE49-F238E27FC236}">
                <a16:creationId xmlns:a16="http://schemas.microsoft.com/office/drawing/2014/main" id="{890CDD03-D2D9-490E-AFFC-B364D637AB40}"/>
              </a:ext>
            </a:extLst>
          </p:cNvPr>
          <p:cNvGraphicFramePr>
            <a:graphicFrameLocks noGrp="1"/>
          </p:cNvGraphicFramePr>
          <p:nvPr>
            <p:ph idx="1"/>
            <p:extLst>
              <p:ext uri="{D42A27DB-BD31-4B8C-83A1-F6EECF244321}">
                <p14:modId xmlns:p14="http://schemas.microsoft.com/office/powerpoint/2010/main" val="558940589"/>
              </p:ext>
            </p:extLst>
          </p:nvPr>
        </p:nvGraphicFramePr>
        <p:xfrm>
          <a:off x="4293704" y="609600"/>
          <a:ext cx="7060095" cy="5567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350976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ECFD004-5011-4F4F-9ECA-F5775D92E047}"/>
              </a:ext>
            </a:extLst>
          </p:cNvPr>
          <p:cNvSpPr>
            <a:spLocks noGrp="1"/>
          </p:cNvSpPr>
          <p:nvPr>
            <p:ph type="title"/>
          </p:nvPr>
        </p:nvSpPr>
        <p:spPr>
          <a:xfrm>
            <a:off x="838200" y="857250"/>
            <a:ext cx="5257800" cy="5143499"/>
          </a:xfrm>
        </p:spPr>
        <p:txBody>
          <a:bodyPr anchor="ctr">
            <a:normAutofit/>
          </a:bodyPr>
          <a:lstStyle/>
          <a:p>
            <a:r>
              <a:rPr lang="nl-NL" sz="4400" dirty="0">
                <a:gradFill flip="none" rotWithShape="1">
                  <a:gsLst>
                    <a:gs pos="0">
                      <a:schemeClr val="accent5">
                        <a:alpha val="70000"/>
                      </a:schemeClr>
                    </a:gs>
                    <a:gs pos="100000">
                      <a:schemeClr val="accent1">
                        <a:alpha val="70000"/>
                      </a:schemeClr>
                    </a:gs>
                  </a:gsLst>
                  <a:lin ang="0" scaled="1"/>
                  <a:tileRect/>
                </a:gradFill>
              </a:rPr>
              <a:t>Uitdaging 6: articulatie</a:t>
            </a: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b) de achtergrond 1</a:t>
            </a:r>
          </a:p>
        </p:txBody>
      </p:sp>
      <p:sp>
        <p:nvSpPr>
          <p:cNvPr id="3" name="Tijdelijke aanduiding voor inhoud 2">
            <a:extLst>
              <a:ext uri="{FF2B5EF4-FFF2-40B4-BE49-F238E27FC236}">
                <a16:creationId xmlns:a16="http://schemas.microsoft.com/office/drawing/2014/main" id="{833F5AF7-5636-984C-9954-8A3D3AE9FF8E}"/>
              </a:ext>
            </a:extLst>
          </p:cNvPr>
          <p:cNvSpPr>
            <a:spLocks noGrp="1"/>
          </p:cNvSpPr>
          <p:nvPr>
            <p:ph idx="1"/>
          </p:nvPr>
        </p:nvSpPr>
        <p:spPr>
          <a:xfrm>
            <a:off x="6334124" y="857251"/>
            <a:ext cx="5019675" cy="5143500"/>
          </a:xfrm>
        </p:spPr>
        <p:txBody>
          <a:bodyPr anchor="ctr">
            <a:normAutofit/>
          </a:bodyPr>
          <a:lstStyle/>
          <a:p>
            <a:pPr marL="228600" indent="0">
              <a:buNone/>
            </a:pPr>
            <a:r>
              <a:rPr lang="nl-NL" sz="2400" dirty="0">
                <a:solidFill>
                  <a:schemeClr val="tx2">
                    <a:alpha val="60000"/>
                  </a:schemeClr>
                </a:solidFill>
              </a:rPr>
              <a:t>Ook de hedendaagse mens heeft een behoefte aan zinvolle aanbiedingen om duiding of interpretatie te geven aan identiteit en bestaan.</a:t>
            </a:r>
          </a:p>
        </p:txBody>
      </p:sp>
    </p:spTree>
    <p:extLst>
      <p:ext uri="{BB962C8B-B14F-4D97-AF65-F5344CB8AC3E}">
        <p14:creationId xmlns:p14="http://schemas.microsoft.com/office/powerpoint/2010/main" val="21275929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ECFD004-5011-4F4F-9ECA-F5775D92E047}"/>
              </a:ext>
            </a:extLst>
          </p:cNvPr>
          <p:cNvSpPr>
            <a:spLocks noGrp="1"/>
          </p:cNvSpPr>
          <p:nvPr>
            <p:ph type="title"/>
          </p:nvPr>
        </p:nvSpPr>
        <p:spPr>
          <a:xfrm>
            <a:off x="838200" y="857250"/>
            <a:ext cx="5257800" cy="5143499"/>
          </a:xfrm>
        </p:spPr>
        <p:txBody>
          <a:bodyPr anchor="ctr">
            <a:normAutofit/>
          </a:bodyPr>
          <a:lstStyle/>
          <a:p>
            <a:r>
              <a:rPr lang="nl-NL" sz="4400" dirty="0">
                <a:gradFill flip="none" rotWithShape="1">
                  <a:gsLst>
                    <a:gs pos="0">
                      <a:schemeClr val="accent5">
                        <a:alpha val="70000"/>
                      </a:schemeClr>
                    </a:gs>
                    <a:gs pos="100000">
                      <a:schemeClr val="accent1">
                        <a:alpha val="70000"/>
                      </a:schemeClr>
                    </a:gs>
                  </a:gsLst>
                  <a:lin ang="0" scaled="1"/>
                  <a:tileRect/>
                </a:gradFill>
              </a:rPr>
              <a:t>Uitdaging 6: articulatie</a:t>
            </a: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b) de achtergrond 2</a:t>
            </a:r>
          </a:p>
        </p:txBody>
      </p:sp>
      <p:sp>
        <p:nvSpPr>
          <p:cNvPr id="3" name="Tijdelijke aanduiding voor inhoud 2">
            <a:extLst>
              <a:ext uri="{FF2B5EF4-FFF2-40B4-BE49-F238E27FC236}">
                <a16:creationId xmlns:a16="http://schemas.microsoft.com/office/drawing/2014/main" id="{833F5AF7-5636-984C-9954-8A3D3AE9FF8E}"/>
              </a:ext>
            </a:extLst>
          </p:cNvPr>
          <p:cNvSpPr>
            <a:spLocks noGrp="1"/>
          </p:cNvSpPr>
          <p:nvPr>
            <p:ph idx="1"/>
          </p:nvPr>
        </p:nvSpPr>
        <p:spPr>
          <a:xfrm>
            <a:off x="6334124" y="857251"/>
            <a:ext cx="5019675" cy="5143500"/>
          </a:xfrm>
        </p:spPr>
        <p:txBody>
          <a:bodyPr anchor="ctr">
            <a:normAutofit/>
          </a:bodyPr>
          <a:lstStyle/>
          <a:p>
            <a:pPr marL="228600" indent="0">
              <a:buNone/>
            </a:pPr>
            <a:r>
              <a:rPr lang="nl-NL" sz="2400" dirty="0">
                <a:solidFill>
                  <a:schemeClr val="tx2">
                    <a:alpha val="60000"/>
                  </a:schemeClr>
                </a:solidFill>
              </a:rPr>
              <a:t>Religies zijn als zingevingsverhalen uitermate in staat om niet alleen een interpretatie omtrent eigen identiteit en bestaan mogelijk te maken, maar ook om dit bestaan te verruimen</a:t>
            </a:r>
          </a:p>
        </p:txBody>
      </p:sp>
    </p:spTree>
    <p:extLst>
      <p:ext uri="{BB962C8B-B14F-4D97-AF65-F5344CB8AC3E}">
        <p14:creationId xmlns:p14="http://schemas.microsoft.com/office/powerpoint/2010/main" val="24721373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ECFD004-5011-4F4F-9ECA-F5775D92E047}"/>
              </a:ext>
            </a:extLst>
          </p:cNvPr>
          <p:cNvSpPr>
            <a:spLocks noGrp="1"/>
          </p:cNvSpPr>
          <p:nvPr>
            <p:ph type="title"/>
          </p:nvPr>
        </p:nvSpPr>
        <p:spPr>
          <a:xfrm>
            <a:off x="838200" y="857250"/>
            <a:ext cx="5257800" cy="5143499"/>
          </a:xfrm>
        </p:spPr>
        <p:txBody>
          <a:bodyPr anchor="ctr">
            <a:normAutofit/>
          </a:bodyPr>
          <a:lstStyle/>
          <a:p>
            <a:r>
              <a:rPr lang="nl-NL" sz="4400" dirty="0">
                <a:gradFill flip="none" rotWithShape="1">
                  <a:gsLst>
                    <a:gs pos="0">
                      <a:schemeClr val="accent5">
                        <a:alpha val="70000"/>
                      </a:schemeClr>
                    </a:gs>
                    <a:gs pos="100000">
                      <a:schemeClr val="accent1">
                        <a:alpha val="70000"/>
                      </a:schemeClr>
                    </a:gs>
                  </a:gsLst>
                  <a:lin ang="0" scaled="1"/>
                  <a:tileRect/>
                </a:gradFill>
              </a:rPr>
              <a:t>Uitdaging 6: articulatie</a:t>
            </a: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c) toekomstvisie</a:t>
            </a:r>
          </a:p>
        </p:txBody>
      </p:sp>
      <p:sp>
        <p:nvSpPr>
          <p:cNvPr id="3" name="Tijdelijke aanduiding voor inhoud 2">
            <a:extLst>
              <a:ext uri="{FF2B5EF4-FFF2-40B4-BE49-F238E27FC236}">
                <a16:creationId xmlns:a16="http://schemas.microsoft.com/office/drawing/2014/main" id="{833F5AF7-5636-984C-9954-8A3D3AE9FF8E}"/>
              </a:ext>
            </a:extLst>
          </p:cNvPr>
          <p:cNvSpPr>
            <a:spLocks noGrp="1"/>
          </p:cNvSpPr>
          <p:nvPr>
            <p:ph idx="1"/>
          </p:nvPr>
        </p:nvSpPr>
        <p:spPr>
          <a:xfrm>
            <a:off x="6334124" y="857251"/>
            <a:ext cx="5019675" cy="5143500"/>
          </a:xfrm>
        </p:spPr>
        <p:txBody>
          <a:bodyPr anchor="ctr">
            <a:normAutofit/>
          </a:bodyPr>
          <a:lstStyle/>
          <a:p>
            <a:pPr marL="228600" indent="0">
              <a:buNone/>
            </a:pPr>
            <a:r>
              <a:rPr lang="nl-NL" sz="2400" dirty="0">
                <a:solidFill>
                  <a:schemeClr val="tx2">
                    <a:alpha val="60000"/>
                  </a:schemeClr>
                </a:solidFill>
              </a:rPr>
              <a:t>In al haar essentiële acties ontvouwt de parochie </a:t>
            </a:r>
            <a:r>
              <a:rPr lang="nl-NL" sz="2400" b="1" dirty="0">
                <a:solidFill>
                  <a:schemeClr val="tx2">
                    <a:alpha val="60000"/>
                  </a:schemeClr>
                </a:solidFill>
              </a:rPr>
              <a:t>een uitnodigende waaier van aparte, krachtige en authentieke religieuze interpretaties, die mensen helpen hun eigen religieuze stijl te ontdekken, en die hen inspireren en kracht geven</a:t>
            </a:r>
            <a:r>
              <a:rPr lang="nl-NL" sz="2400" dirty="0">
                <a:solidFill>
                  <a:schemeClr val="tx2">
                    <a:alpha val="60000"/>
                  </a:schemeClr>
                </a:solidFill>
              </a:rPr>
              <a:t>. </a:t>
            </a:r>
          </a:p>
        </p:txBody>
      </p:sp>
    </p:spTree>
    <p:extLst>
      <p:ext uri="{BB962C8B-B14F-4D97-AF65-F5344CB8AC3E}">
        <p14:creationId xmlns:p14="http://schemas.microsoft.com/office/powerpoint/2010/main" val="3088527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ECFD004-5011-4F4F-9ECA-F5775D92E047}"/>
              </a:ext>
            </a:extLst>
          </p:cNvPr>
          <p:cNvSpPr>
            <a:spLocks noGrp="1"/>
          </p:cNvSpPr>
          <p:nvPr>
            <p:ph type="title"/>
          </p:nvPr>
        </p:nvSpPr>
        <p:spPr>
          <a:xfrm>
            <a:off x="838200" y="857250"/>
            <a:ext cx="5257800" cy="5143499"/>
          </a:xfrm>
        </p:spPr>
        <p:txBody>
          <a:bodyPr anchor="ctr">
            <a:normAutofit/>
          </a:bodyPr>
          <a:lstStyle/>
          <a:p>
            <a:r>
              <a:rPr lang="nl-NL" sz="4400" dirty="0">
                <a:gradFill flip="none" rotWithShape="1">
                  <a:gsLst>
                    <a:gs pos="0">
                      <a:schemeClr val="accent5">
                        <a:alpha val="70000"/>
                      </a:schemeClr>
                    </a:gs>
                    <a:gs pos="100000">
                      <a:schemeClr val="accent1">
                        <a:alpha val="70000"/>
                      </a:schemeClr>
                    </a:gs>
                  </a:gsLst>
                  <a:lin ang="0" scaled="1"/>
                  <a:tileRect/>
                </a:gradFill>
              </a:rPr>
              <a:t>Uitdaging 6: articulatie</a:t>
            </a: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d) de opgave voor parochies</a:t>
            </a:r>
          </a:p>
        </p:txBody>
      </p:sp>
      <p:sp>
        <p:nvSpPr>
          <p:cNvPr id="3" name="Tijdelijke aanduiding voor inhoud 2">
            <a:extLst>
              <a:ext uri="{FF2B5EF4-FFF2-40B4-BE49-F238E27FC236}">
                <a16:creationId xmlns:a16="http://schemas.microsoft.com/office/drawing/2014/main" id="{833F5AF7-5636-984C-9954-8A3D3AE9FF8E}"/>
              </a:ext>
            </a:extLst>
          </p:cNvPr>
          <p:cNvSpPr>
            <a:spLocks noGrp="1"/>
          </p:cNvSpPr>
          <p:nvPr>
            <p:ph idx="1"/>
          </p:nvPr>
        </p:nvSpPr>
        <p:spPr>
          <a:xfrm>
            <a:off x="6334124" y="857251"/>
            <a:ext cx="5019675" cy="5143500"/>
          </a:xfrm>
        </p:spPr>
        <p:txBody>
          <a:bodyPr anchor="ctr">
            <a:normAutofit/>
          </a:bodyPr>
          <a:lstStyle/>
          <a:p>
            <a:pPr marL="228600" indent="0">
              <a:buNone/>
            </a:pPr>
            <a:r>
              <a:rPr lang="nl-NL" sz="2400" dirty="0">
                <a:solidFill>
                  <a:schemeClr val="tx2">
                    <a:alpha val="60000"/>
                  </a:schemeClr>
                </a:solidFill>
              </a:rPr>
              <a:t>Mensen moeten plaatsen vinden waar ze zich kunnen onderdompelen in een stimulerende sfeer, rituelen bijwonen die kracht geven, inhouden vernemen die overtuigen, goedhartigheid ontmoeten die een diepe indruk maakt, mensen ontmoeten die hen op een productieve manier uit hun gewone doen halen, …</a:t>
            </a:r>
          </a:p>
        </p:txBody>
      </p:sp>
    </p:spTree>
    <p:extLst>
      <p:ext uri="{BB962C8B-B14F-4D97-AF65-F5344CB8AC3E}">
        <p14:creationId xmlns:p14="http://schemas.microsoft.com/office/powerpoint/2010/main" val="2447654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AF9BE73-CF8C-0942-9302-2F088702912E}"/>
              </a:ext>
            </a:extLst>
          </p:cNvPr>
          <p:cNvSpPr>
            <a:spLocks noGrp="1"/>
          </p:cNvSpPr>
          <p:nvPr>
            <p:ph type="title"/>
          </p:nvPr>
        </p:nvSpPr>
        <p:spPr>
          <a:xfrm>
            <a:off x="838201" y="609600"/>
            <a:ext cx="2952750" cy="5567363"/>
          </a:xfrm>
        </p:spPr>
        <p:txBody>
          <a:bodyPr anchor="ctr">
            <a:normAutofit/>
          </a:bodyPr>
          <a:lstStyle/>
          <a:p>
            <a:r>
              <a:rPr lang="nl-NL" sz="3700" dirty="0">
                <a:gradFill flip="none" rotWithShape="1">
                  <a:gsLst>
                    <a:gs pos="0">
                      <a:schemeClr val="accent5">
                        <a:alpha val="70000"/>
                      </a:schemeClr>
                    </a:gs>
                    <a:gs pos="100000">
                      <a:schemeClr val="accent1">
                        <a:alpha val="70000"/>
                      </a:schemeClr>
                    </a:gs>
                  </a:gsLst>
                  <a:lin ang="0" scaled="1"/>
                  <a:tileRect/>
                </a:gradFill>
              </a:rPr>
              <a:t>Vraagstelling voor onze eigen parochie</a:t>
            </a:r>
          </a:p>
        </p:txBody>
      </p:sp>
      <p:graphicFrame>
        <p:nvGraphicFramePr>
          <p:cNvPr id="5" name="Tijdelijke aanduiding voor inhoud 2">
            <a:extLst>
              <a:ext uri="{FF2B5EF4-FFF2-40B4-BE49-F238E27FC236}">
                <a16:creationId xmlns:a16="http://schemas.microsoft.com/office/drawing/2014/main" id="{62BA32CC-996E-4C9B-B1F2-94A108A50C1F}"/>
              </a:ext>
            </a:extLst>
          </p:cNvPr>
          <p:cNvGraphicFramePr>
            <a:graphicFrameLocks noGrp="1"/>
          </p:cNvGraphicFramePr>
          <p:nvPr>
            <p:ph idx="1"/>
            <p:extLst>
              <p:ext uri="{D42A27DB-BD31-4B8C-83A1-F6EECF244321}">
                <p14:modId xmlns:p14="http://schemas.microsoft.com/office/powerpoint/2010/main" val="2172577494"/>
              </p:ext>
            </p:extLst>
          </p:nvPr>
        </p:nvGraphicFramePr>
        <p:xfrm>
          <a:off x="4124326" y="609600"/>
          <a:ext cx="7458074" cy="556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08438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ame 16">
            <a:extLst>
              <a:ext uri="{FF2B5EF4-FFF2-40B4-BE49-F238E27FC236}">
                <a16:creationId xmlns:a16="http://schemas.microsoft.com/office/drawing/2014/main" id="{19F9CD66-32FC-448F-B4C5-67D17508A2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2F3A7C2-CA09-5B4C-B6B6-FE30D39A1DEA}"/>
              </a:ext>
            </a:extLst>
          </p:cNvPr>
          <p:cNvSpPr>
            <a:spLocks noGrp="1"/>
          </p:cNvSpPr>
          <p:nvPr>
            <p:ph type="title"/>
          </p:nvPr>
        </p:nvSpPr>
        <p:spPr>
          <a:xfrm>
            <a:off x="838199" y="557213"/>
            <a:ext cx="4581525" cy="1596196"/>
          </a:xfrm>
        </p:spPr>
        <p:txBody>
          <a:bodyPr anchor="b">
            <a:normAutofit/>
          </a:bodyPr>
          <a:lstStyle/>
          <a:p>
            <a:r>
              <a:rPr lang="nl-NL" sz="3400" b="1" dirty="0">
                <a:gradFill flip="none" rotWithShape="1">
                  <a:gsLst>
                    <a:gs pos="0">
                      <a:schemeClr val="accent5">
                        <a:alpha val="70000"/>
                      </a:schemeClr>
                    </a:gs>
                    <a:gs pos="100000">
                      <a:schemeClr val="accent1">
                        <a:alpha val="70000"/>
                      </a:schemeClr>
                    </a:gs>
                  </a:gsLst>
                  <a:lin ang="0" scaled="1"/>
                  <a:tileRect/>
                </a:gradFill>
              </a:rPr>
              <a:t>Uitdaging 7</a:t>
            </a:r>
            <a:r>
              <a:rPr lang="nl-NL" sz="3400" dirty="0">
                <a:gradFill flip="none" rotWithShape="1">
                  <a:gsLst>
                    <a:gs pos="0">
                      <a:schemeClr val="accent5">
                        <a:alpha val="70000"/>
                      </a:schemeClr>
                    </a:gs>
                    <a:gs pos="100000">
                      <a:schemeClr val="accent1">
                        <a:alpha val="70000"/>
                      </a:schemeClr>
                    </a:gs>
                  </a:gsLst>
                  <a:lin ang="0" scaled="1"/>
                  <a:tileRect/>
                </a:gradFill>
              </a:rPr>
              <a:t>: innovatie</a:t>
            </a:r>
            <a:br>
              <a:rPr lang="nl-NL" sz="3400" dirty="0">
                <a:gradFill flip="none" rotWithShape="1">
                  <a:gsLst>
                    <a:gs pos="0">
                      <a:schemeClr val="accent5">
                        <a:alpha val="70000"/>
                      </a:schemeClr>
                    </a:gs>
                    <a:gs pos="100000">
                      <a:schemeClr val="accent1">
                        <a:alpha val="70000"/>
                      </a:schemeClr>
                    </a:gs>
                  </a:gsLst>
                  <a:lin ang="0" scaled="1"/>
                  <a:tileRect/>
                </a:gradFill>
              </a:rPr>
            </a:br>
            <a:br>
              <a:rPr lang="nl-NL" sz="3400" dirty="0">
                <a:gradFill flip="none" rotWithShape="1">
                  <a:gsLst>
                    <a:gs pos="0">
                      <a:schemeClr val="accent5">
                        <a:alpha val="70000"/>
                      </a:schemeClr>
                    </a:gs>
                    <a:gs pos="100000">
                      <a:schemeClr val="accent1">
                        <a:alpha val="70000"/>
                      </a:schemeClr>
                    </a:gs>
                  </a:gsLst>
                  <a:lin ang="0" scaled="1"/>
                  <a:tileRect/>
                </a:gradFill>
              </a:rPr>
            </a:br>
            <a:r>
              <a:rPr lang="nl-NL" sz="3400" dirty="0">
                <a:gradFill flip="none" rotWithShape="1">
                  <a:gsLst>
                    <a:gs pos="0">
                      <a:schemeClr val="accent5">
                        <a:alpha val="70000"/>
                      </a:schemeClr>
                    </a:gs>
                    <a:gs pos="100000">
                      <a:schemeClr val="accent1">
                        <a:alpha val="70000"/>
                      </a:schemeClr>
                    </a:gs>
                  </a:gsLst>
                  <a:lin ang="0" scaled="1"/>
                  <a:tileRect/>
                </a:gradFill>
              </a:rPr>
              <a:t>a) de these </a:t>
            </a:r>
          </a:p>
        </p:txBody>
      </p:sp>
      <p:sp>
        <p:nvSpPr>
          <p:cNvPr id="3" name="Tijdelijke aanduiding voor inhoud 2">
            <a:extLst>
              <a:ext uri="{FF2B5EF4-FFF2-40B4-BE49-F238E27FC236}">
                <a16:creationId xmlns:a16="http://schemas.microsoft.com/office/drawing/2014/main" id="{A674A9AF-A1E6-FF48-8F95-67B682B68489}"/>
              </a:ext>
            </a:extLst>
          </p:cNvPr>
          <p:cNvSpPr>
            <a:spLocks noGrp="1"/>
          </p:cNvSpPr>
          <p:nvPr>
            <p:ph idx="1"/>
          </p:nvPr>
        </p:nvSpPr>
        <p:spPr>
          <a:xfrm>
            <a:off x="663388" y="2153409"/>
            <a:ext cx="5197720" cy="4023553"/>
          </a:xfrm>
        </p:spPr>
        <p:txBody>
          <a:bodyPr>
            <a:noAutofit/>
          </a:bodyPr>
          <a:lstStyle/>
          <a:p>
            <a:pPr marL="228600" indent="0">
              <a:buNone/>
            </a:pPr>
            <a:r>
              <a:rPr lang="nl-NL" sz="2400" dirty="0">
                <a:solidFill>
                  <a:schemeClr val="tx2">
                    <a:alpha val="60000"/>
                  </a:schemeClr>
                </a:solidFill>
              </a:rPr>
              <a:t>Van de aanbieders vereist religieuze zelfbeschikking dat er een doelgerichte dynamiek op gang komt tegen het interpreteren van de religieuze traditie op zo’n manier dat zowel het leren van de ‘omgevingscultuur’ als interne hervorming onmogelijk gemaakt worden </a:t>
            </a:r>
          </a:p>
        </p:txBody>
      </p:sp>
      <p:pic>
        <p:nvPicPr>
          <p:cNvPr id="5" name="Afbeelding 4" descr="Afbeelding met tekst, lucht, teken&#10;&#10;Automatisch gegenereerde beschrijving">
            <a:extLst>
              <a:ext uri="{FF2B5EF4-FFF2-40B4-BE49-F238E27FC236}">
                <a16:creationId xmlns:a16="http://schemas.microsoft.com/office/drawing/2014/main" id="{C814526F-DAA9-3647-997C-ABA46D93D912}"/>
              </a:ext>
            </a:extLst>
          </p:cNvPr>
          <p:cNvPicPr>
            <a:picLocks noChangeAspect="1"/>
          </p:cNvPicPr>
          <p:nvPr/>
        </p:nvPicPr>
        <p:blipFill>
          <a:blip r:embed="rId3">
            <a:alphaModFix amt="90000"/>
          </a:blip>
          <a:stretch>
            <a:fillRect/>
          </a:stretch>
        </p:blipFill>
        <p:spPr>
          <a:xfrm>
            <a:off x="6330893" y="1743848"/>
            <a:ext cx="5022907" cy="3342516"/>
          </a:xfrm>
          <a:prstGeom prst="rect">
            <a:avLst/>
          </a:prstGeom>
        </p:spPr>
      </p:pic>
    </p:spTree>
    <p:extLst>
      <p:ext uri="{BB962C8B-B14F-4D97-AF65-F5344CB8AC3E}">
        <p14:creationId xmlns:p14="http://schemas.microsoft.com/office/powerpoint/2010/main" val="21421242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2F3A7C2-CA09-5B4C-B6B6-FE30D39A1DEA}"/>
              </a:ext>
            </a:extLst>
          </p:cNvPr>
          <p:cNvSpPr>
            <a:spLocks noGrp="1"/>
          </p:cNvSpPr>
          <p:nvPr>
            <p:ph type="title"/>
          </p:nvPr>
        </p:nvSpPr>
        <p:spPr>
          <a:xfrm>
            <a:off x="838200" y="857250"/>
            <a:ext cx="5257800" cy="5143499"/>
          </a:xfrm>
        </p:spPr>
        <p:txBody>
          <a:bodyPr anchor="ctr">
            <a:normAutofit/>
          </a:bodyPr>
          <a:lstStyle/>
          <a:p>
            <a:r>
              <a:rPr lang="nl-NL" sz="4400" dirty="0">
                <a:gradFill flip="none" rotWithShape="1">
                  <a:gsLst>
                    <a:gs pos="0">
                      <a:schemeClr val="accent5">
                        <a:alpha val="70000"/>
                      </a:schemeClr>
                    </a:gs>
                    <a:gs pos="100000">
                      <a:schemeClr val="accent1">
                        <a:alpha val="70000"/>
                      </a:schemeClr>
                    </a:gs>
                  </a:gsLst>
                  <a:lin ang="0" scaled="1"/>
                  <a:tileRect/>
                </a:gradFill>
              </a:rPr>
              <a:t>Uitdaging 7: innovatie</a:t>
            </a: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b) de achtergrond 1</a:t>
            </a:r>
          </a:p>
        </p:txBody>
      </p:sp>
      <p:sp>
        <p:nvSpPr>
          <p:cNvPr id="3" name="Tijdelijke aanduiding voor inhoud 2">
            <a:extLst>
              <a:ext uri="{FF2B5EF4-FFF2-40B4-BE49-F238E27FC236}">
                <a16:creationId xmlns:a16="http://schemas.microsoft.com/office/drawing/2014/main" id="{A674A9AF-A1E6-FF48-8F95-67B682B68489}"/>
              </a:ext>
            </a:extLst>
          </p:cNvPr>
          <p:cNvSpPr>
            <a:spLocks noGrp="1"/>
          </p:cNvSpPr>
          <p:nvPr>
            <p:ph idx="1"/>
          </p:nvPr>
        </p:nvSpPr>
        <p:spPr>
          <a:xfrm>
            <a:off x="6334124" y="857251"/>
            <a:ext cx="5019675" cy="5143500"/>
          </a:xfrm>
        </p:spPr>
        <p:txBody>
          <a:bodyPr anchor="ctr">
            <a:normAutofit/>
          </a:bodyPr>
          <a:lstStyle/>
          <a:p>
            <a:r>
              <a:rPr lang="nl-NL" sz="2400" dirty="0">
                <a:solidFill>
                  <a:schemeClr val="tx2">
                    <a:alpha val="60000"/>
                  </a:schemeClr>
                </a:solidFill>
              </a:rPr>
              <a:t>Een meer en meer doordringend besef dat veel pastorale ‘formats’ geen toekomst meer hebben en er dringend iets moet veranderen</a:t>
            </a:r>
          </a:p>
        </p:txBody>
      </p:sp>
    </p:spTree>
    <p:extLst>
      <p:ext uri="{BB962C8B-B14F-4D97-AF65-F5344CB8AC3E}">
        <p14:creationId xmlns:p14="http://schemas.microsoft.com/office/powerpoint/2010/main" val="39697012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2F3A7C2-CA09-5B4C-B6B6-FE30D39A1DEA}"/>
              </a:ext>
            </a:extLst>
          </p:cNvPr>
          <p:cNvSpPr>
            <a:spLocks noGrp="1"/>
          </p:cNvSpPr>
          <p:nvPr>
            <p:ph type="title"/>
          </p:nvPr>
        </p:nvSpPr>
        <p:spPr>
          <a:xfrm>
            <a:off x="838200" y="857250"/>
            <a:ext cx="5257800" cy="5143499"/>
          </a:xfrm>
        </p:spPr>
        <p:txBody>
          <a:bodyPr anchor="ctr">
            <a:normAutofit/>
          </a:bodyPr>
          <a:lstStyle/>
          <a:p>
            <a:r>
              <a:rPr lang="nl-NL" sz="4400" dirty="0">
                <a:gradFill flip="none" rotWithShape="1">
                  <a:gsLst>
                    <a:gs pos="0">
                      <a:schemeClr val="accent5">
                        <a:alpha val="70000"/>
                      </a:schemeClr>
                    </a:gs>
                    <a:gs pos="100000">
                      <a:schemeClr val="accent1">
                        <a:alpha val="70000"/>
                      </a:schemeClr>
                    </a:gs>
                  </a:gsLst>
                  <a:lin ang="0" scaled="1"/>
                  <a:tileRect/>
                </a:gradFill>
              </a:rPr>
              <a:t>Uitdaging 7: innovatie</a:t>
            </a: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b) de achtergrond 2</a:t>
            </a:r>
          </a:p>
        </p:txBody>
      </p:sp>
      <p:sp>
        <p:nvSpPr>
          <p:cNvPr id="3" name="Tijdelijke aanduiding voor inhoud 2">
            <a:extLst>
              <a:ext uri="{FF2B5EF4-FFF2-40B4-BE49-F238E27FC236}">
                <a16:creationId xmlns:a16="http://schemas.microsoft.com/office/drawing/2014/main" id="{A674A9AF-A1E6-FF48-8F95-67B682B68489}"/>
              </a:ext>
            </a:extLst>
          </p:cNvPr>
          <p:cNvSpPr>
            <a:spLocks noGrp="1"/>
          </p:cNvSpPr>
          <p:nvPr>
            <p:ph idx="1"/>
          </p:nvPr>
        </p:nvSpPr>
        <p:spPr>
          <a:xfrm>
            <a:off x="6096000" y="628650"/>
            <a:ext cx="5410200" cy="5638800"/>
          </a:xfrm>
        </p:spPr>
        <p:txBody>
          <a:bodyPr anchor="ctr">
            <a:normAutofit lnSpcReduction="10000"/>
          </a:bodyPr>
          <a:lstStyle/>
          <a:p>
            <a:r>
              <a:rPr lang="nl-NL" sz="2400" dirty="0">
                <a:solidFill>
                  <a:schemeClr val="tx2">
                    <a:alpha val="60000"/>
                  </a:schemeClr>
                </a:solidFill>
              </a:rPr>
              <a:t>Een dagend besef dat we als kerk iets te leren hebben van de logica van het ondernemen, willen we ontsnappen aan de spiraal van geklaag en fatalisme:</a:t>
            </a:r>
          </a:p>
          <a:p>
            <a:r>
              <a:rPr lang="nl-NL" sz="2400" dirty="0">
                <a:solidFill>
                  <a:schemeClr val="tx2">
                    <a:alpha val="60000"/>
                  </a:schemeClr>
                </a:solidFill>
              </a:rPr>
              <a:t>alleen ‘een goed idee’ volstaat niet; innoveren impliceert een methode: uitbreken, uitdenken, uitproberen, uitbreiden en uitvoeren </a:t>
            </a:r>
          </a:p>
          <a:p>
            <a:r>
              <a:rPr lang="nl-NL" sz="2400" dirty="0">
                <a:solidFill>
                  <a:schemeClr val="tx2">
                    <a:alpha val="60000"/>
                  </a:schemeClr>
                </a:solidFill>
              </a:rPr>
              <a:t>in eerste instantie vanuit de ‘</a:t>
            </a:r>
            <a:r>
              <a:rPr lang="nl-NL" sz="2400" dirty="0" err="1">
                <a:solidFill>
                  <a:schemeClr val="tx2">
                    <a:alpha val="60000"/>
                  </a:schemeClr>
                </a:solidFill>
              </a:rPr>
              <a:t>effectuatie</a:t>
            </a:r>
            <a:r>
              <a:rPr lang="nl-NL" sz="2400" dirty="0">
                <a:solidFill>
                  <a:schemeClr val="tx2">
                    <a:alpha val="60000"/>
                  </a:schemeClr>
                </a:solidFill>
              </a:rPr>
              <a:t>’-strategie</a:t>
            </a:r>
          </a:p>
          <a:p>
            <a:r>
              <a:rPr lang="nl-NL" sz="2400" dirty="0">
                <a:solidFill>
                  <a:schemeClr val="tx2">
                    <a:alpha val="60000"/>
                  </a:schemeClr>
                </a:solidFill>
              </a:rPr>
              <a:t>het herkennen, ontdekken en scheppen van opportuniteiten.</a:t>
            </a:r>
          </a:p>
        </p:txBody>
      </p:sp>
    </p:spTree>
    <p:extLst>
      <p:ext uri="{BB962C8B-B14F-4D97-AF65-F5344CB8AC3E}">
        <p14:creationId xmlns:p14="http://schemas.microsoft.com/office/powerpoint/2010/main" val="15382977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2F3A7C2-CA09-5B4C-B6B6-FE30D39A1DEA}"/>
              </a:ext>
            </a:extLst>
          </p:cNvPr>
          <p:cNvSpPr>
            <a:spLocks noGrp="1"/>
          </p:cNvSpPr>
          <p:nvPr>
            <p:ph type="title"/>
          </p:nvPr>
        </p:nvSpPr>
        <p:spPr>
          <a:xfrm>
            <a:off x="838200" y="857250"/>
            <a:ext cx="5257800" cy="5143499"/>
          </a:xfrm>
        </p:spPr>
        <p:txBody>
          <a:bodyPr anchor="ctr">
            <a:normAutofit/>
          </a:bodyPr>
          <a:lstStyle/>
          <a:p>
            <a:r>
              <a:rPr lang="nl-NL" sz="4400" dirty="0">
                <a:gradFill flip="none" rotWithShape="1">
                  <a:gsLst>
                    <a:gs pos="0">
                      <a:schemeClr val="accent5">
                        <a:alpha val="70000"/>
                      </a:schemeClr>
                    </a:gs>
                    <a:gs pos="100000">
                      <a:schemeClr val="accent1">
                        <a:alpha val="70000"/>
                      </a:schemeClr>
                    </a:gs>
                  </a:gsLst>
                  <a:lin ang="0" scaled="1"/>
                  <a:tileRect/>
                </a:gradFill>
              </a:rPr>
              <a:t>Uitdaging 7: innovatie</a:t>
            </a:r>
            <a:br>
              <a:rPr lang="nl-NL" sz="4400" dirty="0">
                <a:gradFill flip="none" rotWithShape="1">
                  <a:gsLst>
                    <a:gs pos="0">
                      <a:schemeClr val="accent5">
                        <a:alpha val="70000"/>
                      </a:schemeClr>
                    </a:gs>
                    <a:gs pos="100000">
                      <a:schemeClr val="accent1">
                        <a:alpha val="70000"/>
                      </a:schemeClr>
                    </a:gs>
                  </a:gsLst>
                  <a:lin ang="0" scaled="1"/>
                  <a:tileRect/>
                </a:gradFill>
              </a:rPr>
            </a:b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c) toekomstvisie</a:t>
            </a:r>
          </a:p>
        </p:txBody>
      </p:sp>
      <p:sp>
        <p:nvSpPr>
          <p:cNvPr id="3" name="Tijdelijke aanduiding voor inhoud 2">
            <a:extLst>
              <a:ext uri="{FF2B5EF4-FFF2-40B4-BE49-F238E27FC236}">
                <a16:creationId xmlns:a16="http://schemas.microsoft.com/office/drawing/2014/main" id="{A674A9AF-A1E6-FF48-8F95-67B682B68489}"/>
              </a:ext>
            </a:extLst>
          </p:cNvPr>
          <p:cNvSpPr>
            <a:spLocks noGrp="1"/>
          </p:cNvSpPr>
          <p:nvPr>
            <p:ph idx="1"/>
          </p:nvPr>
        </p:nvSpPr>
        <p:spPr>
          <a:xfrm>
            <a:off x="6334124" y="857251"/>
            <a:ext cx="5019675" cy="5143500"/>
          </a:xfrm>
        </p:spPr>
        <p:txBody>
          <a:bodyPr anchor="ctr">
            <a:normAutofit/>
          </a:bodyPr>
          <a:lstStyle/>
          <a:p>
            <a:r>
              <a:rPr lang="nl-NL" sz="2400" dirty="0">
                <a:solidFill>
                  <a:schemeClr val="tx2">
                    <a:alpha val="60000"/>
                  </a:schemeClr>
                </a:solidFill>
              </a:rPr>
              <a:t>De parochie is gekenmerkt door </a:t>
            </a:r>
            <a:r>
              <a:rPr lang="nl-NL" sz="2400" b="1" dirty="0">
                <a:solidFill>
                  <a:schemeClr val="tx2">
                    <a:alpha val="60000"/>
                  </a:schemeClr>
                </a:solidFill>
              </a:rPr>
              <a:t>een beleid van systematische innovatie dat alle processen, producten en personen inschakelt in een proces van evaluatie en verbetering</a:t>
            </a:r>
            <a:r>
              <a:rPr lang="nl-NL" sz="2400" dirty="0">
                <a:solidFill>
                  <a:schemeClr val="tx2">
                    <a:alpha val="60000"/>
                  </a:schemeClr>
                </a:solidFill>
              </a:rPr>
              <a:t>.</a:t>
            </a:r>
          </a:p>
        </p:txBody>
      </p:sp>
    </p:spTree>
    <p:extLst>
      <p:ext uri="{BB962C8B-B14F-4D97-AF65-F5344CB8AC3E}">
        <p14:creationId xmlns:p14="http://schemas.microsoft.com/office/powerpoint/2010/main" val="31864292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ame 10">
            <a:extLst>
              <a:ext uri="{FF2B5EF4-FFF2-40B4-BE49-F238E27FC236}">
                <a16:creationId xmlns:a16="http://schemas.microsoft.com/office/drawing/2014/main" id="{61DF3E2F-0A88-4C55-8678-0764BF7339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19FFCDF-CEFB-7C42-80A9-71E47A8A832E}"/>
              </a:ext>
            </a:extLst>
          </p:cNvPr>
          <p:cNvSpPr>
            <a:spLocks noGrp="1"/>
          </p:cNvSpPr>
          <p:nvPr>
            <p:ph type="title"/>
          </p:nvPr>
        </p:nvSpPr>
        <p:spPr>
          <a:xfrm>
            <a:off x="838200" y="609600"/>
            <a:ext cx="4448175" cy="5567363"/>
          </a:xfrm>
        </p:spPr>
        <p:txBody>
          <a:bodyPr anchor="ctr">
            <a:normAutofit/>
          </a:bodyPr>
          <a:lstStyle/>
          <a:p>
            <a:r>
              <a:rPr lang="nl-NL" sz="4400">
                <a:gradFill flip="none" rotWithShape="1">
                  <a:gsLst>
                    <a:gs pos="0">
                      <a:schemeClr val="accent5">
                        <a:alpha val="70000"/>
                      </a:schemeClr>
                    </a:gs>
                    <a:gs pos="100000">
                      <a:schemeClr val="accent1">
                        <a:alpha val="70000"/>
                      </a:schemeClr>
                    </a:gs>
                  </a:gsLst>
                  <a:lin ang="0" scaled="1"/>
                  <a:tileRect/>
                </a:gradFill>
              </a:rPr>
              <a:t>Vraagstelling voor onze eigen parochie</a:t>
            </a:r>
          </a:p>
        </p:txBody>
      </p:sp>
      <p:graphicFrame>
        <p:nvGraphicFramePr>
          <p:cNvPr id="5" name="Tijdelijke aanduiding voor inhoud 2">
            <a:extLst>
              <a:ext uri="{FF2B5EF4-FFF2-40B4-BE49-F238E27FC236}">
                <a16:creationId xmlns:a16="http://schemas.microsoft.com/office/drawing/2014/main" id="{4B5369A7-90ED-4FC2-9EEA-B96F6B63C0A5}"/>
              </a:ext>
            </a:extLst>
          </p:cNvPr>
          <p:cNvGraphicFramePr>
            <a:graphicFrameLocks noGrp="1"/>
          </p:cNvGraphicFramePr>
          <p:nvPr>
            <p:ph idx="1"/>
            <p:extLst>
              <p:ext uri="{D42A27DB-BD31-4B8C-83A1-F6EECF244321}">
                <p14:modId xmlns:p14="http://schemas.microsoft.com/office/powerpoint/2010/main" val="2503250735"/>
              </p:ext>
            </p:extLst>
          </p:nvPr>
        </p:nvGraphicFramePr>
        <p:xfrm>
          <a:off x="5667374" y="609600"/>
          <a:ext cx="5686425" cy="556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8272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ame 17">
            <a:extLst>
              <a:ext uri="{FF2B5EF4-FFF2-40B4-BE49-F238E27FC236}">
                <a16:creationId xmlns:a16="http://schemas.microsoft.com/office/drawing/2014/main" id="{61DF3E2F-0A88-4C55-8678-0764BF7339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3F92E2E-6510-264B-AD4C-BFB6AB8CF5E5}"/>
              </a:ext>
            </a:extLst>
          </p:cNvPr>
          <p:cNvSpPr>
            <a:spLocks noGrp="1"/>
          </p:cNvSpPr>
          <p:nvPr>
            <p:ph type="title"/>
          </p:nvPr>
        </p:nvSpPr>
        <p:spPr>
          <a:xfrm>
            <a:off x="838200" y="609600"/>
            <a:ext cx="4448175" cy="5567363"/>
          </a:xfrm>
        </p:spPr>
        <p:txBody>
          <a:bodyPr anchor="ctr">
            <a:normAutofit/>
          </a:bodyPr>
          <a:lstStyle/>
          <a:p>
            <a:r>
              <a:rPr lang="nl-NL" sz="4400">
                <a:gradFill flip="none" rotWithShape="1">
                  <a:gsLst>
                    <a:gs pos="0">
                      <a:schemeClr val="accent5">
                        <a:alpha val="70000"/>
                      </a:schemeClr>
                    </a:gs>
                    <a:gs pos="100000">
                      <a:schemeClr val="accent1">
                        <a:alpha val="70000"/>
                      </a:schemeClr>
                    </a:gs>
                  </a:gsLst>
                  <a:lin ang="0" scaled="1"/>
                  <a:tileRect/>
                </a:gradFill>
              </a:rPr>
              <a:t>Vraagstelling voor onze eigen parochie</a:t>
            </a:r>
          </a:p>
        </p:txBody>
      </p:sp>
      <p:graphicFrame>
        <p:nvGraphicFramePr>
          <p:cNvPr id="5" name="Tijdelijke aanduiding voor inhoud 2">
            <a:extLst>
              <a:ext uri="{FF2B5EF4-FFF2-40B4-BE49-F238E27FC236}">
                <a16:creationId xmlns:a16="http://schemas.microsoft.com/office/drawing/2014/main" id="{5F764F8D-F1F5-4910-A78C-9F4F0673DF00}"/>
              </a:ext>
            </a:extLst>
          </p:cNvPr>
          <p:cNvGraphicFramePr>
            <a:graphicFrameLocks noGrp="1"/>
          </p:cNvGraphicFramePr>
          <p:nvPr>
            <p:ph idx="1"/>
            <p:extLst>
              <p:ext uri="{D42A27DB-BD31-4B8C-83A1-F6EECF244321}">
                <p14:modId xmlns:p14="http://schemas.microsoft.com/office/powerpoint/2010/main" val="2934020941"/>
              </p:ext>
            </p:extLst>
          </p:nvPr>
        </p:nvGraphicFramePr>
        <p:xfrm>
          <a:off x="5667374" y="609600"/>
          <a:ext cx="5686425" cy="5567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15282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768DCD-B824-413A-B330-8D57ADB37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ame 10">
            <a:extLst>
              <a:ext uri="{FF2B5EF4-FFF2-40B4-BE49-F238E27FC236}">
                <a16:creationId xmlns:a16="http://schemas.microsoft.com/office/drawing/2014/main" id="{61DF3E2F-0A88-4C55-8678-0764BF7339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B78F7AD-5B33-6A42-8E72-8B7A8C23EEFC}"/>
              </a:ext>
            </a:extLst>
          </p:cNvPr>
          <p:cNvSpPr>
            <a:spLocks noGrp="1"/>
          </p:cNvSpPr>
          <p:nvPr>
            <p:ph type="title"/>
          </p:nvPr>
        </p:nvSpPr>
        <p:spPr>
          <a:xfrm>
            <a:off x="838201" y="609600"/>
            <a:ext cx="3200400" cy="5567363"/>
          </a:xfrm>
        </p:spPr>
        <p:txBody>
          <a:bodyPr anchor="ctr">
            <a:normAutofit/>
          </a:bodyPr>
          <a:lstStyle/>
          <a:p>
            <a:r>
              <a:rPr lang="nl-NL" sz="3600" dirty="0">
                <a:gradFill flip="none" rotWithShape="1">
                  <a:gsLst>
                    <a:gs pos="0">
                      <a:schemeClr val="accent5">
                        <a:alpha val="70000"/>
                      </a:schemeClr>
                    </a:gs>
                    <a:gs pos="100000">
                      <a:schemeClr val="accent1">
                        <a:alpha val="70000"/>
                      </a:schemeClr>
                    </a:gs>
                  </a:gsLst>
                  <a:lin ang="0" scaled="1"/>
                  <a:tileRect/>
                </a:gradFill>
              </a:rPr>
              <a:t>2. </a:t>
            </a:r>
            <a:r>
              <a:rPr lang="nl-NL" sz="3600" dirty="0" err="1">
                <a:gradFill flip="none" rotWithShape="1">
                  <a:gsLst>
                    <a:gs pos="0">
                      <a:schemeClr val="accent5">
                        <a:alpha val="70000"/>
                      </a:schemeClr>
                    </a:gs>
                    <a:gs pos="100000">
                      <a:schemeClr val="accent1">
                        <a:alpha val="70000"/>
                      </a:schemeClr>
                    </a:gs>
                  </a:gsLst>
                  <a:lin ang="0" scaled="1"/>
                  <a:tileRect/>
                </a:gradFill>
              </a:rPr>
              <a:t>Vaticanum</a:t>
            </a:r>
            <a:r>
              <a:rPr lang="nl-NL" sz="3600" dirty="0">
                <a:gradFill flip="none" rotWithShape="1">
                  <a:gsLst>
                    <a:gs pos="0">
                      <a:schemeClr val="accent5">
                        <a:alpha val="70000"/>
                      </a:schemeClr>
                    </a:gs>
                    <a:gs pos="100000">
                      <a:schemeClr val="accent1">
                        <a:alpha val="70000"/>
                      </a:schemeClr>
                    </a:gs>
                  </a:gsLst>
                  <a:lin ang="0" scaled="1"/>
                  <a:tileRect/>
                </a:gradFill>
              </a:rPr>
              <a:t> II</a:t>
            </a:r>
            <a:br>
              <a:rPr lang="nl-NL" sz="3600" dirty="0">
                <a:gradFill flip="none" rotWithShape="1">
                  <a:gsLst>
                    <a:gs pos="0">
                      <a:schemeClr val="accent5">
                        <a:alpha val="70000"/>
                      </a:schemeClr>
                    </a:gs>
                    <a:gs pos="100000">
                      <a:schemeClr val="accent1">
                        <a:alpha val="70000"/>
                      </a:schemeClr>
                    </a:gs>
                  </a:gsLst>
                  <a:lin ang="0" scaled="1"/>
                  <a:tileRect/>
                </a:gradFill>
              </a:rPr>
            </a:br>
            <a:r>
              <a:rPr lang="nl-NL" sz="3600" dirty="0">
                <a:gradFill flip="none" rotWithShape="1">
                  <a:gsLst>
                    <a:gs pos="0">
                      <a:schemeClr val="accent5">
                        <a:alpha val="70000"/>
                      </a:schemeClr>
                    </a:gs>
                    <a:gs pos="100000">
                      <a:schemeClr val="accent1">
                        <a:alpha val="70000"/>
                      </a:schemeClr>
                    </a:gs>
                  </a:gsLst>
                  <a:lin ang="0" scaled="1"/>
                  <a:tileRect/>
                </a:gradFill>
              </a:rPr>
              <a:t>(Dei Verbum, </a:t>
            </a:r>
            <a:r>
              <a:rPr lang="nl-NL" sz="3600" dirty="0" err="1">
                <a:gradFill flip="none" rotWithShape="1">
                  <a:gsLst>
                    <a:gs pos="0">
                      <a:schemeClr val="accent5">
                        <a:alpha val="70000"/>
                      </a:schemeClr>
                    </a:gs>
                    <a:gs pos="100000">
                      <a:schemeClr val="accent1">
                        <a:alpha val="70000"/>
                      </a:schemeClr>
                    </a:gs>
                  </a:gsLst>
                  <a:lin ang="0" scaled="1"/>
                  <a:tileRect/>
                </a:gradFill>
              </a:rPr>
              <a:t>Gaudium</a:t>
            </a:r>
            <a:r>
              <a:rPr lang="nl-NL" sz="3600" dirty="0">
                <a:gradFill flip="none" rotWithShape="1">
                  <a:gsLst>
                    <a:gs pos="0">
                      <a:schemeClr val="accent5">
                        <a:alpha val="70000"/>
                      </a:schemeClr>
                    </a:gs>
                    <a:gs pos="100000">
                      <a:schemeClr val="accent1">
                        <a:alpha val="70000"/>
                      </a:schemeClr>
                    </a:gs>
                  </a:gsLst>
                  <a:lin ang="0" scaled="1"/>
                  <a:tileRect/>
                </a:gradFill>
              </a:rPr>
              <a:t> en </a:t>
            </a:r>
            <a:r>
              <a:rPr lang="nl-NL" sz="3600" dirty="0" err="1">
                <a:gradFill flip="none" rotWithShape="1">
                  <a:gsLst>
                    <a:gs pos="0">
                      <a:schemeClr val="accent5">
                        <a:alpha val="70000"/>
                      </a:schemeClr>
                    </a:gs>
                    <a:gs pos="100000">
                      <a:schemeClr val="accent1">
                        <a:alpha val="70000"/>
                      </a:schemeClr>
                    </a:gs>
                  </a:gsLst>
                  <a:lin ang="0" scaled="1"/>
                  <a:tileRect/>
                </a:gradFill>
              </a:rPr>
              <a:t>Spes</a:t>
            </a:r>
            <a:r>
              <a:rPr lang="nl-NL" sz="3600" dirty="0">
                <a:gradFill flip="none" rotWithShape="1">
                  <a:gsLst>
                    <a:gs pos="0">
                      <a:schemeClr val="accent5">
                        <a:alpha val="70000"/>
                      </a:schemeClr>
                    </a:gs>
                    <a:gs pos="100000">
                      <a:schemeClr val="accent1">
                        <a:alpha val="70000"/>
                      </a:schemeClr>
                    </a:gs>
                  </a:gsLst>
                  <a:lin ang="0" scaled="1"/>
                  <a:tileRect/>
                </a:gradFill>
              </a:rPr>
              <a:t>, …) en de wende naar de cultuur</a:t>
            </a:r>
            <a:br>
              <a:rPr lang="nl-NL" sz="3600" dirty="0">
                <a:gradFill flip="none" rotWithShape="1">
                  <a:gsLst>
                    <a:gs pos="0">
                      <a:schemeClr val="accent5">
                        <a:alpha val="70000"/>
                      </a:schemeClr>
                    </a:gs>
                    <a:gs pos="100000">
                      <a:schemeClr val="accent1">
                        <a:alpha val="70000"/>
                      </a:schemeClr>
                    </a:gs>
                  </a:gsLst>
                  <a:lin ang="0" scaled="1"/>
                  <a:tileRect/>
                </a:gradFill>
              </a:rPr>
            </a:br>
            <a:endParaRPr lang="nl-NL" sz="3400" dirty="0">
              <a:gradFill flip="none" rotWithShape="1">
                <a:gsLst>
                  <a:gs pos="0">
                    <a:schemeClr val="accent5">
                      <a:alpha val="70000"/>
                    </a:schemeClr>
                  </a:gs>
                  <a:gs pos="100000">
                    <a:schemeClr val="accent1">
                      <a:alpha val="70000"/>
                    </a:schemeClr>
                  </a:gs>
                </a:gsLst>
                <a:lin ang="0" scaled="1"/>
                <a:tileRect/>
              </a:gradFill>
            </a:endParaRPr>
          </a:p>
        </p:txBody>
      </p:sp>
      <p:graphicFrame>
        <p:nvGraphicFramePr>
          <p:cNvPr id="5" name="Tijdelijke aanduiding voor inhoud 2">
            <a:extLst>
              <a:ext uri="{FF2B5EF4-FFF2-40B4-BE49-F238E27FC236}">
                <a16:creationId xmlns:a16="http://schemas.microsoft.com/office/drawing/2014/main" id="{890CDD03-D2D9-490E-AFFC-B364D637AB40}"/>
              </a:ext>
            </a:extLst>
          </p:cNvPr>
          <p:cNvGraphicFramePr>
            <a:graphicFrameLocks noGrp="1"/>
          </p:cNvGraphicFramePr>
          <p:nvPr>
            <p:ph idx="1"/>
            <p:extLst>
              <p:ext uri="{D42A27DB-BD31-4B8C-83A1-F6EECF244321}">
                <p14:modId xmlns:p14="http://schemas.microsoft.com/office/powerpoint/2010/main" val="845783110"/>
              </p:ext>
            </p:extLst>
          </p:nvPr>
        </p:nvGraphicFramePr>
        <p:xfrm>
          <a:off x="4293704" y="609600"/>
          <a:ext cx="7060095" cy="5567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38898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933997C-EECA-B542-8F79-B3AFF871B7D8}"/>
              </a:ext>
            </a:extLst>
          </p:cNvPr>
          <p:cNvSpPr>
            <a:spLocks noGrp="1"/>
          </p:cNvSpPr>
          <p:nvPr>
            <p:ph type="title"/>
          </p:nvPr>
        </p:nvSpPr>
        <p:spPr>
          <a:xfrm>
            <a:off x="838200" y="857250"/>
            <a:ext cx="3513667" cy="5143499"/>
          </a:xfrm>
        </p:spPr>
        <p:txBody>
          <a:bodyPr anchor="ctr">
            <a:normAutofit/>
          </a:bodyPr>
          <a:lstStyle/>
          <a:p>
            <a:pPr algn="ctr"/>
            <a:r>
              <a:rPr lang="nl-NL" sz="4400" dirty="0">
                <a:gradFill flip="none" rotWithShape="1">
                  <a:gsLst>
                    <a:gs pos="0">
                      <a:schemeClr val="accent5">
                        <a:alpha val="70000"/>
                      </a:schemeClr>
                    </a:gs>
                    <a:gs pos="100000">
                      <a:schemeClr val="accent1">
                        <a:alpha val="70000"/>
                      </a:schemeClr>
                    </a:gs>
                  </a:gsLst>
                  <a:lin ang="0" scaled="1"/>
                  <a:tileRect/>
                </a:gradFill>
              </a:rPr>
              <a:t>3. Hoe als kerk dus omgaan met de secularisatie?</a:t>
            </a: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(1) </a:t>
            </a:r>
          </a:p>
        </p:txBody>
      </p:sp>
      <p:sp>
        <p:nvSpPr>
          <p:cNvPr id="3" name="Tijdelijke aanduiding voor inhoud 2">
            <a:extLst>
              <a:ext uri="{FF2B5EF4-FFF2-40B4-BE49-F238E27FC236}">
                <a16:creationId xmlns:a16="http://schemas.microsoft.com/office/drawing/2014/main" id="{9B576450-32BD-4A46-A31D-1EF3BC960475}"/>
              </a:ext>
            </a:extLst>
          </p:cNvPr>
          <p:cNvSpPr>
            <a:spLocks noGrp="1"/>
          </p:cNvSpPr>
          <p:nvPr>
            <p:ph idx="1"/>
          </p:nvPr>
        </p:nvSpPr>
        <p:spPr>
          <a:xfrm>
            <a:off x="4165601" y="708023"/>
            <a:ext cx="7188200" cy="5441951"/>
          </a:xfrm>
        </p:spPr>
        <p:txBody>
          <a:bodyPr anchor="ctr">
            <a:normAutofit/>
          </a:bodyPr>
          <a:lstStyle/>
          <a:p>
            <a:endParaRPr lang="nl-NL" sz="1800" dirty="0">
              <a:solidFill>
                <a:schemeClr val="tx2">
                  <a:alpha val="60000"/>
                </a:schemeClr>
              </a:solidFill>
            </a:endParaRPr>
          </a:p>
          <a:p>
            <a:endParaRPr lang="nl-NL" sz="1800" dirty="0">
              <a:solidFill>
                <a:schemeClr val="tx2">
                  <a:alpha val="60000"/>
                </a:schemeClr>
              </a:solidFill>
            </a:endParaRPr>
          </a:p>
          <a:p>
            <a:pPr marL="228600" indent="0">
              <a:buNone/>
            </a:pPr>
            <a:r>
              <a:rPr lang="nl-NL" sz="2400" dirty="0">
                <a:solidFill>
                  <a:schemeClr val="tx2">
                    <a:alpha val="60000"/>
                  </a:schemeClr>
                </a:solidFill>
              </a:rPr>
              <a:t>Europese samenlevingen zijn seculiere samenlevingen: de westerse mens is georiënteerd op de wereld en staat in een kritische en emancipatorische verhouding t.a.v. de godsdiensten en hun instituties.</a:t>
            </a:r>
          </a:p>
          <a:p>
            <a:endParaRPr lang="nl-NL" sz="1800" dirty="0">
              <a:solidFill>
                <a:schemeClr val="tx2">
                  <a:alpha val="60000"/>
                </a:schemeClr>
              </a:solidFill>
            </a:endParaRPr>
          </a:p>
        </p:txBody>
      </p:sp>
    </p:spTree>
    <p:extLst>
      <p:ext uri="{BB962C8B-B14F-4D97-AF65-F5344CB8AC3E}">
        <p14:creationId xmlns:p14="http://schemas.microsoft.com/office/powerpoint/2010/main" val="2336498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ame 9">
            <a:extLst>
              <a:ext uri="{FF2B5EF4-FFF2-40B4-BE49-F238E27FC236}">
                <a16:creationId xmlns:a16="http://schemas.microsoft.com/office/drawing/2014/main" id="{1566AC62-7AC7-4ED5-A03D-E28AC560E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933997C-EECA-B542-8F79-B3AFF871B7D8}"/>
              </a:ext>
            </a:extLst>
          </p:cNvPr>
          <p:cNvSpPr>
            <a:spLocks noGrp="1"/>
          </p:cNvSpPr>
          <p:nvPr>
            <p:ph type="title"/>
          </p:nvPr>
        </p:nvSpPr>
        <p:spPr>
          <a:xfrm>
            <a:off x="838200" y="857250"/>
            <a:ext cx="3513667" cy="5143499"/>
          </a:xfrm>
        </p:spPr>
        <p:txBody>
          <a:bodyPr anchor="ctr">
            <a:normAutofit/>
          </a:bodyPr>
          <a:lstStyle/>
          <a:p>
            <a:pPr algn="ctr"/>
            <a:r>
              <a:rPr lang="nl-NL" sz="4400" dirty="0">
                <a:gradFill flip="none" rotWithShape="1">
                  <a:gsLst>
                    <a:gs pos="0">
                      <a:schemeClr val="accent5">
                        <a:alpha val="70000"/>
                      </a:schemeClr>
                    </a:gs>
                    <a:gs pos="100000">
                      <a:schemeClr val="accent1">
                        <a:alpha val="70000"/>
                      </a:schemeClr>
                    </a:gs>
                  </a:gsLst>
                  <a:lin ang="0" scaled="1"/>
                  <a:tileRect/>
                </a:gradFill>
              </a:rPr>
              <a:t>3. Hoe als kerk dus omgaan met de secularisatie? </a:t>
            </a:r>
            <a:br>
              <a:rPr lang="nl-NL" sz="4400" dirty="0">
                <a:gradFill flip="none" rotWithShape="1">
                  <a:gsLst>
                    <a:gs pos="0">
                      <a:schemeClr val="accent5">
                        <a:alpha val="70000"/>
                      </a:schemeClr>
                    </a:gs>
                    <a:gs pos="100000">
                      <a:schemeClr val="accent1">
                        <a:alpha val="70000"/>
                      </a:schemeClr>
                    </a:gs>
                  </a:gsLst>
                  <a:lin ang="0" scaled="1"/>
                  <a:tileRect/>
                </a:gradFill>
              </a:rPr>
            </a:br>
            <a:r>
              <a:rPr lang="nl-NL" sz="4400" dirty="0">
                <a:gradFill flip="none" rotWithShape="1">
                  <a:gsLst>
                    <a:gs pos="0">
                      <a:schemeClr val="accent5">
                        <a:alpha val="70000"/>
                      </a:schemeClr>
                    </a:gs>
                    <a:gs pos="100000">
                      <a:schemeClr val="accent1">
                        <a:alpha val="70000"/>
                      </a:schemeClr>
                    </a:gs>
                  </a:gsLst>
                  <a:lin ang="0" scaled="1"/>
                  <a:tileRect/>
                </a:gradFill>
              </a:rPr>
              <a:t>(2)</a:t>
            </a:r>
          </a:p>
        </p:txBody>
      </p:sp>
      <p:sp>
        <p:nvSpPr>
          <p:cNvPr id="3" name="Tijdelijke aanduiding voor inhoud 2">
            <a:extLst>
              <a:ext uri="{FF2B5EF4-FFF2-40B4-BE49-F238E27FC236}">
                <a16:creationId xmlns:a16="http://schemas.microsoft.com/office/drawing/2014/main" id="{9B576450-32BD-4A46-A31D-1EF3BC960475}"/>
              </a:ext>
            </a:extLst>
          </p:cNvPr>
          <p:cNvSpPr>
            <a:spLocks noGrp="1"/>
          </p:cNvSpPr>
          <p:nvPr>
            <p:ph idx="1"/>
          </p:nvPr>
        </p:nvSpPr>
        <p:spPr>
          <a:xfrm>
            <a:off x="4165601" y="708023"/>
            <a:ext cx="7188200" cy="5441951"/>
          </a:xfrm>
        </p:spPr>
        <p:txBody>
          <a:bodyPr anchor="ctr">
            <a:normAutofit/>
          </a:bodyPr>
          <a:lstStyle/>
          <a:p>
            <a:endParaRPr lang="nl-NL" sz="1800" dirty="0">
              <a:solidFill>
                <a:schemeClr val="tx2">
                  <a:alpha val="60000"/>
                </a:schemeClr>
              </a:solidFill>
            </a:endParaRPr>
          </a:p>
          <a:p>
            <a:endParaRPr lang="nl-NL" sz="1800" dirty="0">
              <a:solidFill>
                <a:schemeClr val="tx2">
                  <a:alpha val="60000"/>
                </a:schemeClr>
              </a:solidFill>
            </a:endParaRPr>
          </a:p>
          <a:p>
            <a:pPr marL="228600" indent="0">
              <a:buNone/>
            </a:pPr>
            <a:r>
              <a:rPr lang="nl-NL" sz="2400" dirty="0">
                <a:solidFill>
                  <a:schemeClr val="tx2">
                    <a:alpha val="60000"/>
                  </a:schemeClr>
                </a:solidFill>
              </a:rPr>
              <a:t>I.p.v. het gevecht aan te gaan met de dynamiek van de secularisering (“nihilisme, individualisme, egoïsme, …”), ze beschouwen als een kans en als het vertrekpunt van de kerkelijke activiteit door o.a. de eigen overtuigingen beter te articuleren en te communiceren.</a:t>
            </a:r>
          </a:p>
          <a:p>
            <a:endParaRPr lang="nl-NL" sz="1800" dirty="0">
              <a:solidFill>
                <a:schemeClr val="tx2">
                  <a:alpha val="60000"/>
                </a:schemeClr>
              </a:solidFill>
            </a:endParaRPr>
          </a:p>
        </p:txBody>
      </p:sp>
    </p:spTree>
    <p:extLst>
      <p:ext uri="{BB962C8B-B14F-4D97-AF65-F5344CB8AC3E}">
        <p14:creationId xmlns:p14="http://schemas.microsoft.com/office/powerpoint/2010/main" val="3085213080"/>
      </p:ext>
    </p:extLst>
  </p:cSld>
  <p:clrMapOvr>
    <a:masterClrMapping/>
  </p:clrMapOvr>
</p:sld>
</file>

<file path=ppt/theme/theme1.xml><?xml version="1.0" encoding="utf-8"?>
<a:theme xmlns:a="http://schemas.openxmlformats.org/drawingml/2006/main" name="Luminous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Custom 51">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minousVTI" id="{3EBF12FF-FD44-415B-AB75-5B4F7E5C3AC4}" vid="{521B7FAE-6A8D-4468-B79A-0706294A0D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17148</TotalTime>
  <Words>5557</Words>
  <Application>Microsoft Macintosh PowerPoint</Application>
  <PresentationFormat>Breedbeeld</PresentationFormat>
  <Paragraphs>324</Paragraphs>
  <Slides>59</Slides>
  <Notes>50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59</vt:i4>
      </vt:variant>
    </vt:vector>
  </HeadingPairs>
  <TitlesOfParts>
    <vt:vector size="66" baseType="lpstr">
      <vt:lpstr>Arial</vt:lpstr>
      <vt:lpstr>Avenir Next LT Pro</vt:lpstr>
      <vt:lpstr>Calibri</vt:lpstr>
      <vt:lpstr>Cambria Math</vt:lpstr>
      <vt:lpstr>Sabon Next LT</vt:lpstr>
      <vt:lpstr>Wingdings</vt:lpstr>
      <vt:lpstr>LuminousVTI</vt:lpstr>
      <vt:lpstr>Parochie van de toekomst</vt:lpstr>
      <vt:lpstr>Voorwoord   en   inleiding</vt:lpstr>
      <vt:lpstr>Om te beginnen:  de context</vt:lpstr>
      <vt:lpstr>1. Een onderzoek: het ontbreken van een mobiliserend parochieconcept</vt:lpstr>
      <vt:lpstr>1. Een onderzoek: het ontbreken van een mobiliserend parochieconcept</vt:lpstr>
      <vt:lpstr>Vraagstelling voor onze eigen parochie</vt:lpstr>
      <vt:lpstr>2. Vaticanum II (Dei Verbum, Gaudium en Spes, …) en de wende naar de cultuur </vt:lpstr>
      <vt:lpstr>3. Hoe als kerk dus omgaan met de secularisatie? (1) </vt:lpstr>
      <vt:lpstr>3. Hoe als kerk dus omgaan met de secularisatie?  (2)</vt:lpstr>
      <vt:lpstr>3. Hoe als kerk dus omgaan met de secularisatie? (3) </vt:lpstr>
      <vt:lpstr>Een kritisch-loyale bijbelse insteek (eigen intermezzo)</vt:lpstr>
      <vt:lpstr>Een kritisch-loyale bijbelse insteek (eigen intermezzo)</vt:lpstr>
      <vt:lpstr>Een kritisch-loyale bijbelse insteek (eigen intermezzo)</vt:lpstr>
      <vt:lpstr>4. Zelfbeschikking / autonomie als hét ‘teken des tijds’  a) Algemeen</vt:lpstr>
      <vt:lpstr> 4. Zelfbeschikking / autonomie als het ‘teken des tijds’  b) De impact op de kerken </vt:lpstr>
      <vt:lpstr>4. Zelfbeschikking / autonomie als het ‘teken des tijds’  c) De uitdaging </vt:lpstr>
      <vt:lpstr>Vraagstelling voor onze eigen parochie</vt:lpstr>
      <vt:lpstr>Zeven kenmerken/uitdagingen van/voor toekomstbestendige parochies</vt:lpstr>
      <vt:lpstr>Basisstelling</vt:lpstr>
      <vt:lpstr>Uitdaging 1: een parochienetwerk  a) de these</vt:lpstr>
      <vt:lpstr>Uitdaging 1: een parochienetwerk  b) de achtergrond 1</vt:lpstr>
      <vt:lpstr>Uitdaging 1: een parochienetwerk  b) de achtergrond 2</vt:lpstr>
      <vt:lpstr>Uitdaging 1: een parochienetwerk  c) toekomstvisie</vt:lpstr>
      <vt:lpstr>Uitdaging 1: een parochienetwerk  d) vereisten</vt:lpstr>
      <vt:lpstr>   Vraagstelling voor onze eigen parochie</vt:lpstr>
      <vt:lpstr>Uitdaging 2: verschillende stijlen  a) de these</vt:lpstr>
      <vt:lpstr>Uitdaging 2: verschillende stijlen  b) de achtergrond 1 </vt:lpstr>
      <vt:lpstr>Uitdaging 2: verschillende stijlen  b) de achtergrond 2 </vt:lpstr>
      <vt:lpstr>Uitdaging 2: verschillende stijlen  c) toekomstvisie </vt:lpstr>
      <vt:lpstr>Uitdaging 2: verschillende stijlen  d) hulpmiddelen </vt:lpstr>
      <vt:lpstr>Vraagstelling voor onze eigen parochie</vt:lpstr>
      <vt:lpstr>Uitdaging 3: participatie  a) de these </vt:lpstr>
      <vt:lpstr>Uitdaging 3: participatie  b) de achtergrond 1</vt:lpstr>
      <vt:lpstr>Uitdaging 3: participatie  b) de achtergrond 2</vt:lpstr>
      <vt:lpstr>Uitdaging 3: participatie  c) toekomstvisie</vt:lpstr>
      <vt:lpstr>Uitdaging 3: participatie  d) vereisten</vt:lpstr>
      <vt:lpstr>Vraagstelling voor onze eigen parochie</vt:lpstr>
      <vt:lpstr>Uitdaging 4: leiding geven en organisatie  a) de these</vt:lpstr>
      <vt:lpstr>Uitdaging 4: leiding geven en organisatie  b) de achtergrond</vt:lpstr>
      <vt:lpstr>Uitdaging 4: leiding geven en organisatie  c) toekomstvisie</vt:lpstr>
      <vt:lpstr>Uitdaging 4: leiding geven en organisatie  d) een te volgen drievoudige logica/competentie </vt:lpstr>
      <vt:lpstr>Vraagstelling voor onze eigen parochie</vt:lpstr>
      <vt:lpstr>Uitdaging 5: communicatie  a) de these </vt:lpstr>
      <vt:lpstr>Uitdaging 5: communicatie  b) de achtergrond 1 </vt:lpstr>
      <vt:lpstr>Uitdaging 5: communicatie  b) de achtergrond 2 </vt:lpstr>
      <vt:lpstr>Uitdaging 5: communicatie  c) toekomstvisie</vt:lpstr>
      <vt:lpstr>Uitdaging 5: communicatie  d) drie uitdagingen voor parochies</vt:lpstr>
      <vt:lpstr>Vraagstelling voor onze eigen parochie </vt:lpstr>
      <vt:lpstr>Uitdaging 6: articulatie  a) de these</vt:lpstr>
      <vt:lpstr>Uitdaging 6: articulatie  b) de achtergrond 1</vt:lpstr>
      <vt:lpstr>Uitdaging 6: articulatie  b) de achtergrond 2</vt:lpstr>
      <vt:lpstr>Uitdaging 6: articulatie  c) toekomstvisie</vt:lpstr>
      <vt:lpstr>Uitdaging 6: articulatie  d) de opgave voor parochies</vt:lpstr>
      <vt:lpstr>Vraagstelling voor onze eigen parochie</vt:lpstr>
      <vt:lpstr>Uitdaging 7: innovatie  a) de these </vt:lpstr>
      <vt:lpstr>Uitdaging 7: innovatie  b) de achtergrond 1</vt:lpstr>
      <vt:lpstr>Uitdaging 7: innovatie  b) de achtergrond 2</vt:lpstr>
      <vt:lpstr>Uitdaging 7: innovatie  c) toekomstvisie</vt:lpstr>
      <vt:lpstr>Vraagstelling voor onze eigen parochie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Parochie van de toekomst</dc:title>
  <dc:creator>Chara Baeyens</dc:creator>
  <cp:lastModifiedBy>Chara Baeyens</cp:lastModifiedBy>
  <cp:revision>326</cp:revision>
  <dcterms:created xsi:type="dcterms:W3CDTF">2021-02-04T13:40:00Z</dcterms:created>
  <dcterms:modified xsi:type="dcterms:W3CDTF">2021-04-07T12:33:57Z</dcterms:modified>
</cp:coreProperties>
</file>